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56" r:id="rId2"/>
    <p:sldId id="257" r:id="rId3"/>
    <p:sldId id="260" r:id="rId4"/>
    <p:sldId id="259"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92" r:id="rId21"/>
    <p:sldId id="277" r:id="rId22"/>
    <p:sldId id="278" r:id="rId23"/>
    <p:sldId id="279" r:id="rId24"/>
    <p:sldId id="280" r:id="rId25"/>
    <p:sldId id="281" r:id="rId26"/>
    <p:sldId id="282" r:id="rId27"/>
    <p:sldId id="283" r:id="rId28"/>
    <p:sldId id="284" r:id="rId29"/>
    <p:sldId id="287" r:id="rId30"/>
    <p:sldId id="288" r:id="rId31"/>
    <p:sldId id="289" r:id="rId32"/>
    <p:sldId id="290" r:id="rId33"/>
    <p:sldId id="291" r:id="rId34"/>
    <p:sldId id="293" r:id="rId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2" d="100"/>
          <a:sy n="92" d="100"/>
        </p:scale>
        <p:origin x="-1338" y="-10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DCC16BA-12F9-45DA-8947-86B177D4B419}" type="datetimeFigureOut">
              <a:rPr lang="en-US" smtClean="0"/>
              <a:t>9/25/2012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17353FB-1058-4728-A6BD-D5DB4B8990BF}" type="slidenum">
              <a:rPr lang="en-US" smtClean="0"/>
              <a:t>‹#›</a:t>
            </a:fld>
            <a:endParaRPr lang="en-US"/>
          </a:p>
        </p:txBody>
      </p:sp>
    </p:spTree>
    <p:extLst>
      <p:ext uri="{BB962C8B-B14F-4D97-AF65-F5344CB8AC3E}">
        <p14:creationId xmlns:p14="http://schemas.microsoft.com/office/powerpoint/2010/main" val="8533574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Welcome to the K Framework!</a:t>
            </a:r>
          </a:p>
          <a:p>
            <a:r>
              <a:rPr lang="en-US" dirty="0" smtClean="0"/>
              <a:t>I am </a:t>
            </a:r>
            <a:r>
              <a:rPr lang="en-US" dirty="0" err="1" smtClean="0"/>
              <a:t>Grigore</a:t>
            </a:r>
            <a:r>
              <a:rPr lang="en-US" dirty="0" smtClean="0"/>
              <a:t> </a:t>
            </a:r>
            <a:r>
              <a:rPr lang="en-US" dirty="0" err="1" smtClean="0"/>
              <a:t>Rosu</a:t>
            </a:r>
            <a:r>
              <a:rPr lang="en-US" dirty="0" smtClean="0"/>
              <a:t> from the University of Illinois at Urbana-Champaign, and in the next few minutes I will give you</a:t>
            </a:r>
            <a:r>
              <a:rPr lang="en-US" baseline="0" dirty="0" smtClean="0"/>
              <a:t> a brief overview of K, a framework for programming language design, semantics and formal analysis.</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K</a:t>
            </a:r>
            <a:r>
              <a:rPr lang="en-US" baseline="0" dirty="0" smtClean="0"/>
              <a:t> is a joint project between a team in Urbana, USA, led by myself, and a team in Iasi, Romania, led by Dorel </a:t>
            </a:r>
            <a:r>
              <a:rPr lang="en-US" baseline="0" dirty="0" err="1" smtClean="0"/>
              <a:t>Lucanu</a:t>
            </a:r>
            <a:r>
              <a:rPr lang="en-US" baseline="0" smtClean="0"/>
              <a:t>.</a:t>
            </a:r>
          </a:p>
          <a:p>
            <a:endParaRPr lang="en-US" dirty="0" smtClean="0"/>
          </a:p>
        </p:txBody>
      </p:sp>
      <p:sp>
        <p:nvSpPr>
          <p:cNvPr id="4" name="Slide Number Placeholder 3"/>
          <p:cNvSpPr>
            <a:spLocks noGrp="1"/>
          </p:cNvSpPr>
          <p:nvPr>
            <p:ph type="sldNum" sz="quarter" idx="10"/>
          </p:nvPr>
        </p:nvSpPr>
        <p:spPr/>
        <p:txBody>
          <a:bodyPr/>
          <a:lstStyle/>
          <a:p>
            <a:fld id="{C2557DC9-8E5A-4BF9-A29A-338FF3FC9769}" type="slidenum">
              <a:rPr lang="en-US" smtClean="0"/>
              <a:pPr/>
              <a:t>5</a:t>
            </a:fld>
            <a:endParaRPr lang="en-US"/>
          </a:p>
        </p:txBody>
      </p:sp>
    </p:spTree>
    <p:extLst>
      <p:ext uri="{BB962C8B-B14F-4D97-AF65-F5344CB8AC3E}">
        <p14:creationId xmlns:p14="http://schemas.microsoft.com/office/powerpoint/2010/main" val="23843479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K</a:t>
            </a:r>
            <a:r>
              <a:rPr lang="en-US" baseline="0" dirty="0" smtClean="0"/>
              <a:t> makes heavy use of configurations, which in the tool can be defined and initialized in a user friendly and colorful way.</a:t>
            </a:r>
          </a:p>
          <a:p>
            <a:r>
              <a:rPr lang="en-US" baseline="0" dirty="0" smtClean="0"/>
              <a:t>A configuration can be regarded as a snapshot of the program execution: it includes the remaining program, together with all the necessary semantic information to execute it.</a:t>
            </a:r>
          </a:p>
          <a:p>
            <a:r>
              <a:rPr lang="en-US" baseline="0" dirty="0" smtClean="0"/>
              <a:t>K configurations are organized as nested cell structures, whose leaves hold basic data organized in lists, maps, sets, etc.</a:t>
            </a:r>
          </a:p>
          <a:p>
            <a:r>
              <a:rPr lang="en-US" baseline="0" dirty="0" smtClean="0"/>
              <a:t>Cells can be referred to by their name; their order is irrelevant.</a:t>
            </a:r>
          </a:p>
          <a:p>
            <a:r>
              <a:rPr lang="en-US" baseline="0" dirty="0" smtClean="0"/>
              <a:t>In </a:t>
            </a:r>
            <a:r>
              <a:rPr lang="en-US" baseline="0" dirty="0" err="1" smtClean="0"/>
              <a:t>KernelC</a:t>
            </a:r>
            <a:r>
              <a:rPr lang="en-US" baseline="0" dirty="0" smtClean="0"/>
              <a:t>, the k cell holds the remaining code, funs the set of functions, </a:t>
            </a:r>
            <a:r>
              <a:rPr lang="en-US" baseline="0" dirty="0" err="1" smtClean="0"/>
              <a:t>env</a:t>
            </a:r>
            <a:r>
              <a:rPr lang="en-US" baseline="0" dirty="0" smtClean="0"/>
              <a:t> the current environment, </a:t>
            </a:r>
            <a:r>
              <a:rPr lang="en-US" baseline="0" dirty="0" err="1" smtClean="0"/>
              <a:t>mem</a:t>
            </a:r>
            <a:r>
              <a:rPr lang="en-US" baseline="0" dirty="0" smtClean="0"/>
              <a:t> the current heap, </a:t>
            </a:r>
            <a:r>
              <a:rPr lang="en-US" baseline="0" dirty="0" err="1" smtClean="0"/>
              <a:t>fstack</a:t>
            </a:r>
            <a:r>
              <a:rPr lang="en-US" baseline="0" dirty="0" smtClean="0"/>
              <a:t> the current function stack, in and out the current input/output buffers, </a:t>
            </a:r>
            <a:r>
              <a:rPr lang="en-US" baseline="0" dirty="0" err="1" smtClean="0"/>
              <a:t>ptr</a:t>
            </a:r>
            <a:r>
              <a:rPr lang="en-US" baseline="0" dirty="0" smtClean="0"/>
              <a:t> the current </a:t>
            </a:r>
            <a:r>
              <a:rPr lang="en-US" baseline="0" dirty="0" err="1" smtClean="0"/>
              <a:t>malloc</a:t>
            </a:r>
            <a:r>
              <a:rPr lang="en-US" baseline="0" dirty="0" smtClean="0"/>
              <a:t>/free pointer map, and so on.</a:t>
            </a:r>
          </a:p>
          <a:p>
            <a:endParaRPr lang="en-US" baseline="0" dirty="0" smtClean="0"/>
          </a:p>
        </p:txBody>
      </p:sp>
      <p:sp>
        <p:nvSpPr>
          <p:cNvPr id="4" name="Slide Number Placeholder 3"/>
          <p:cNvSpPr>
            <a:spLocks noGrp="1"/>
          </p:cNvSpPr>
          <p:nvPr>
            <p:ph type="sldNum" sz="quarter" idx="10"/>
          </p:nvPr>
        </p:nvSpPr>
        <p:spPr/>
        <p:txBody>
          <a:bodyPr/>
          <a:lstStyle/>
          <a:p>
            <a:fld id="{C2557DC9-8E5A-4BF9-A29A-338FF3FC9769}" type="slidenum">
              <a:rPr lang="en-US" smtClean="0"/>
              <a:pPr/>
              <a:t>14</a:t>
            </a:fld>
            <a:endParaRPr lang="en-US"/>
          </a:p>
        </p:txBody>
      </p:sp>
    </p:spTree>
    <p:extLst>
      <p:ext uri="{BB962C8B-B14F-4D97-AF65-F5344CB8AC3E}">
        <p14:creationId xmlns:p14="http://schemas.microsoft.com/office/powerpoint/2010/main" val="33245776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Once the syntax and configuration are defined, we can start adding semantic rules.</a:t>
            </a:r>
          </a:p>
          <a:p>
            <a:r>
              <a:rPr lang="en-US" dirty="0" smtClean="0"/>
              <a:t>K rules are contextual: they mention a configuration context in which they apply, together</a:t>
            </a:r>
            <a:r>
              <a:rPr lang="en-US" baseline="0" dirty="0" smtClean="0"/>
              <a:t> with local changes they make to that context.</a:t>
            </a:r>
          </a:p>
          <a:p>
            <a:r>
              <a:rPr lang="en-US" baseline="0" dirty="0" smtClean="0"/>
              <a:t>To enhance the modularity of your language definition, you typically aim at only mentioning the absolutely necessary context in your rules; the remaining details are filled in automatically by the tool.</a:t>
            </a:r>
          </a:p>
          <a:p>
            <a:r>
              <a:rPr lang="en-US" baseline="0" dirty="0" smtClean="0"/>
              <a:t>For example, here is the K rule for assignment, both in graphical and in ASCII formats; we only discuss the graphical notation here.</a:t>
            </a:r>
          </a:p>
          <a:p>
            <a:r>
              <a:rPr lang="en-US" baseline="0" dirty="0" smtClean="0"/>
              <a:t>Recall that assignment was strict(2), so we can assume that its second argument is a value, say V.</a:t>
            </a:r>
          </a:p>
          <a:p>
            <a:r>
              <a:rPr lang="en-US" dirty="0" smtClean="0"/>
              <a:t>The context of this rule involves two cells, the k cell which holds the current</a:t>
            </a:r>
            <a:r>
              <a:rPr lang="en-US" baseline="0" dirty="0" smtClean="0"/>
              <a:t> code and the </a:t>
            </a:r>
            <a:r>
              <a:rPr lang="en-US" baseline="0" dirty="0" err="1" smtClean="0"/>
              <a:t>env</a:t>
            </a:r>
            <a:r>
              <a:rPr lang="en-US" baseline="0" dirty="0" smtClean="0"/>
              <a:t> cell which holds the current environment.</a:t>
            </a:r>
          </a:p>
          <a:p>
            <a:r>
              <a:rPr lang="en-US" baseline="0" dirty="0" smtClean="0"/>
              <a:t>Moreover, from each cell, we only need certain pieces of information: from the k cell we only need the first task, which is the assignment X=V, and from the </a:t>
            </a:r>
            <a:r>
              <a:rPr lang="en-US" baseline="0" dirty="0" err="1" smtClean="0"/>
              <a:t>env</a:t>
            </a:r>
            <a:r>
              <a:rPr lang="en-US" baseline="0" dirty="0" smtClean="0"/>
              <a:t> cell we only need the binding X |-&gt; _.  The underscore stands for an anonymous variable, the intuition here being that that value is discarded anyway, so there is no need to bother naming it.</a:t>
            </a:r>
          </a:p>
          <a:p>
            <a:r>
              <a:rPr lang="en-US" baseline="0" dirty="0" smtClean="0"/>
              <a:t>The unnecessary parts of the cells, which we call frames, are metaphorically “torn away” and ignored, as suggested by the tears.</a:t>
            </a:r>
          </a:p>
          <a:p>
            <a:r>
              <a:rPr lang="en-US" baseline="0" dirty="0" smtClean="0"/>
              <a:t>Then, once the local context is established, we identify the parts of the context which need to change, underlying them, and then provide the changes under the lines.</a:t>
            </a:r>
          </a:p>
          <a:p>
            <a:r>
              <a:rPr lang="en-US" baseline="0" dirty="0" smtClean="0"/>
              <a:t>In our case, we rewrite both the assignment expression and the value of X in the environment to the assigned value V.</a:t>
            </a:r>
          </a:p>
          <a:p>
            <a:r>
              <a:rPr lang="en-US" baseline="0" dirty="0" smtClean="0"/>
              <a:t>Everything else stays unchanged.</a:t>
            </a:r>
          </a:p>
          <a:p>
            <a:r>
              <a:rPr lang="en-US" baseline="0" dirty="0" smtClean="0"/>
              <a:t>The concurrent semantics of K regards each rule as a transaction: all changes in a rule happen concurrently; moreover, rules themselves apply concurrently, provided their changes do not overlap.</a:t>
            </a:r>
          </a:p>
          <a:p>
            <a:endParaRPr lang="en-US" dirty="0"/>
          </a:p>
        </p:txBody>
      </p:sp>
      <p:sp>
        <p:nvSpPr>
          <p:cNvPr id="4" name="Slide Number Placeholder 3"/>
          <p:cNvSpPr>
            <a:spLocks noGrp="1"/>
          </p:cNvSpPr>
          <p:nvPr>
            <p:ph type="sldNum" sz="quarter" idx="10"/>
          </p:nvPr>
        </p:nvSpPr>
        <p:spPr/>
        <p:txBody>
          <a:bodyPr/>
          <a:lstStyle/>
          <a:p>
            <a:fld id="{C2557DC9-8E5A-4BF9-A29A-338FF3FC9769}" type="slidenum">
              <a:rPr lang="en-US" smtClean="0"/>
              <a:pPr/>
              <a:t>15</a:t>
            </a:fld>
            <a:endParaRPr lang="en-US"/>
          </a:p>
        </p:txBody>
      </p:sp>
    </p:spTree>
    <p:extLst>
      <p:ext uri="{BB962C8B-B14F-4D97-AF65-F5344CB8AC3E}">
        <p14:creationId xmlns:p14="http://schemas.microsoft.com/office/powerpoint/2010/main" val="9111102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K tool offers support for semantics-based execution and formal analysis of programs.</a:t>
            </a:r>
          </a:p>
          <a:p>
            <a:r>
              <a:rPr lang="en-US" dirty="0" smtClean="0"/>
              <a:t>Given</a:t>
            </a:r>
            <a:r>
              <a:rPr lang="en-US" baseline="0" dirty="0" smtClean="0"/>
              <a:t> some language L semantically defined in K, we can think of L’s definition as a transition-system generator: given any program </a:t>
            </a:r>
            <a:r>
              <a:rPr lang="en-US" baseline="0" dirty="0" err="1" smtClean="0"/>
              <a:t>pgm</a:t>
            </a:r>
            <a:r>
              <a:rPr lang="en-US" baseline="0" dirty="0" smtClean="0"/>
              <a:t>, the semantics is capable of taking a configuration holding the program </a:t>
            </a:r>
            <a:r>
              <a:rPr lang="en-US" baseline="0" dirty="0" err="1" smtClean="0"/>
              <a:t>pgm</a:t>
            </a:r>
            <a:r>
              <a:rPr lang="en-US" baseline="0" dirty="0" smtClean="0"/>
              <a:t> and then generating all possible behaviors of </a:t>
            </a:r>
            <a:r>
              <a:rPr lang="en-US" baseline="0" dirty="0" err="1" smtClean="0"/>
              <a:t>pgm</a:t>
            </a:r>
            <a:r>
              <a:rPr lang="en-US" baseline="0" dirty="0" smtClean="0"/>
              <a:t>, by means of transitions (the red arrows), which are nothing but applications of the semantic rules of L.</a:t>
            </a:r>
          </a:p>
          <a:p>
            <a:r>
              <a:rPr lang="en-US" baseline="0" dirty="0" smtClean="0"/>
              <a:t>Of course, the transition system associated to a program can be huge, even infinite, so it is typically not feasible to generate it explicitly.</a:t>
            </a:r>
          </a:p>
          <a:p>
            <a:r>
              <a:rPr lang="en-US" baseline="0" dirty="0" smtClean="0"/>
              <a:t>The K tool allows you take one path in the transition system thus indirectly giving you an interpreter for the defined language, to systematically explore more or even all behaviors by means of state-space search and model-checking, and even to deductively verify programs (this latter aspect is work in progress).</a:t>
            </a:r>
          </a:p>
        </p:txBody>
      </p:sp>
      <p:sp>
        <p:nvSpPr>
          <p:cNvPr id="4" name="Slide Number Placeholder 3"/>
          <p:cNvSpPr>
            <a:spLocks noGrp="1"/>
          </p:cNvSpPr>
          <p:nvPr>
            <p:ph type="sldNum" sz="quarter" idx="10"/>
          </p:nvPr>
        </p:nvSpPr>
        <p:spPr/>
        <p:txBody>
          <a:bodyPr/>
          <a:lstStyle/>
          <a:p>
            <a:fld id="{C2557DC9-8E5A-4BF9-A29A-338FF3FC9769}" type="slidenum">
              <a:rPr lang="en-US" smtClean="0"/>
              <a:pPr/>
              <a:t>16</a:t>
            </a:fld>
            <a:endParaRPr lang="en-US"/>
          </a:p>
        </p:txBody>
      </p:sp>
    </p:spTree>
    <p:extLst>
      <p:ext uri="{BB962C8B-B14F-4D97-AF65-F5344CB8AC3E}">
        <p14:creationId xmlns:p14="http://schemas.microsoft.com/office/powerpoint/2010/main" val="13479762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K scales!</a:t>
            </a:r>
          </a:p>
          <a:p>
            <a:r>
              <a:rPr lang="en-US" dirty="0" smtClean="0"/>
              <a:t>Besides a series of smaller</a:t>
            </a:r>
            <a:r>
              <a:rPr lang="en-US" baseline="0" dirty="0" smtClean="0"/>
              <a:t> and paradigmatic languages that are used for teaching purposes, there are several large and real languages that have been given semantics in K, such as:</a:t>
            </a:r>
          </a:p>
          <a:p>
            <a:r>
              <a:rPr lang="en-US" baseline="0" dirty="0" smtClean="0"/>
              <a:t>Java 1.4 has been defined by </a:t>
            </a:r>
            <a:r>
              <a:rPr lang="en-US" baseline="0" dirty="0" err="1" smtClean="0"/>
              <a:t>Feng</a:t>
            </a:r>
            <a:r>
              <a:rPr lang="en-US" baseline="0" dirty="0" smtClean="0"/>
              <a:t> Chen;</a:t>
            </a:r>
          </a:p>
          <a:p>
            <a:r>
              <a:rPr lang="en-US" dirty="0" smtClean="0"/>
              <a:t>Verilog</a:t>
            </a:r>
            <a:r>
              <a:rPr lang="en-US" baseline="0" dirty="0" smtClean="0"/>
              <a:t> by Pat Meredith and Mike </a:t>
            </a:r>
            <a:r>
              <a:rPr lang="en-US" baseline="0" dirty="0" err="1" smtClean="0"/>
              <a:t>Katelman</a:t>
            </a:r>
            <a:r>
              <a:rPr lang="en-US" baseline="0" dirty="0" smtClean="0"/>
              <a:t>;</a:t>
            </a:r>
          </a:p>
          <a:p>
            <a:r>
              <a:rPr lang="en-US" baseline="0" dirty="0" smtClean="0"/>
              <a:t>C by Chucky Ellison;</a:t>
            </a:r>
          </a:p>
          <a:p>
            <a:r>
              <a:rPr lang="en-US" baseline="0" dirty="0" smtClean="0"/>
              <a:t>just to mention a few.</a:t>
            </a:r>
          </a:p>
          <a:p>
            <a:r>
              <a:rPr lang="en-US" baseline="0" dirty="0" smtClean="0"/>
              <a:t>Many other large K semantics are under development.</a:t>
            </a:r>
            <a:endParaRPr lang="en-US" dirty="0"/>
          </a:p>
        </p:txBody>
      </p:sp>
      <p:sp>
        <p:nvSpPr>
          <p:cNvPr id="4" name="Slide Number Placeholder 3"/>
          <p:cNvSpPr>
            <a:spLocks noGrp="1"/>
          </p:cNvSpPr>
          <p:nvPr>
            <p:ph type="sldNum" sz="quarter" idx="10"/>
          </p:nvPr>
        </p:nvSpPr>
        <p:spPr/>
        <p:txBody>
          <a:bodyPr/>
          <a:lstStyle/>
          <a:p>
            <a:fld id="{C2557DC9-8E5A-4BF9-A29A-338FF3FC9769}" type="slidenum">
              <a:rPr lang="en-US" smtClean="0"/>
              <a:pPr/>
              <a:t>17</a:t>
            </a:fld>
            <a:endParaRPr lang="en-US"/>
          </a:p>
        </p:txBody>
      </p:sp>
    </p:spTree>
    <p:extLst>
      <p:ext uri="{BB962C8B-B14F-4D97-AF65-F5344CB8AC3E}">
        <p14:creationId xmlns:p14="http://schemas.microsoft.com/office/powerpoint/2010/main" val="20182007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give an</a:t>
            </a:r>
            <a:r>
              <a:rPr lang="en-US" baseline="0" dirty="0" smtClean="0"/>
              <a:t> idea what it takes to define a large language, here is, for example, the configuration of C.</a:t>
            </a:r>
          </a:p>
          <a:p>
            <a:r>
              <a:rPr lang="en-US" baseline="0" dirty="0" smtClean="0"/>
              <a:t>It has more than 70 cells!</a:t>
            </a:r>
          </a:p>
          <a:p>
            <a:r>
              <a:rPr lang="en-US" baseline="0" dirty="0" smtClean="0"/>
              <a:t>The heap, which is the subject of so many debates in program verification, is just one of them.</a:t>
            </a:r>
          </a:p>
          <a:p>
            <a:endParaRPr lang="en-US" dirty="0"/>
          </a:p>
        </p:txBody>
      </p:sp>
      <p:sp>
        <p:nvSpPr>
          <p:cNvPr id="4" name="Slide Number Placeholder 3"/>
          <p:cNvSpPr>
            <a:spLocks noGrp="1"/>
          </p:cNvSpPr>
          <p:nvPr>
            <p:ph type="sldNum" sz="quarter" idx="10"/>
          </p:nvPr>
        </p:nvSpPr>
        <p:spPr/>
        <p:txBody>
          <a:bodyPr/>
          <a:lstStyle/>
          <a:p>
            <a:fld id="{C2557DC9-8E5A-4BF9-A29A-338FF3FC9769}" type="slidenum">
              <a:rPr lang="en-US" smtClean="0"/>
              <a:pPr/>
              <a:t>18</a:t>
            </a:fld>
            <a:endParaRPr lang="en-US"/>
          </a:p>
        </p:txBody>
      </p:sp>
    </p:spTree>
    <p:extLst>
      <p:ext uri="{BB962C8B-B14F-4D97-AF65-F5344CB8AC3E}">
        <p14:creationId xmlns:p14="http://schemas.microsoft.com/office/powerpoint/2010/main" val="18506105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C definition has about</a:t>
            </a:r>
            <a:r>
              <a:rPr lang="en-US" baseline="0" dirty="0" smtClean="0"/>
              <a:t> 1200 rules.</a:t>
            </a:r>
          </a:p>
          <a:p>
            <a:endParaRPr lang="en-US" baseline="0" dirty="0" smtClean="0"/>
          </a:p>
          <a:p>
            <a:r>
              <a:rPr lang="en-US" baseline="0" dirty="0" smtClean="0"/>
              <a:t>Since a definition is correct by definition, it is important to gain as much confidence in it as possible.</a:t>
            </a:r>
          </a:p>
          <a:p>
            <a:endParaRPr lang="en-US" baseline="0" dirty="0" smtClean="0"/>
          </a:p>
          <a:p>
            <a:r>
              <a:rPr lang="en-US" baseline="0" dirty="0" smtClean="0"/>
              <a:t>Our approach in K is to extensively test our definitions by executing them.  In the case of C, the semantics has been tested against several thousands programs in a regression test suite, including </a:t>
            </a:r>
            <a:r>
              <a:rPr lang="en-US" baseline="0" dirty="0" err="1" smtClean="0"/>
              <a:t>gcc’s</a:t>
            </a:r>
            <a:r>
              <a:rPr lang="en-US" baseline="0" dirty="0" smtClean="0"/>
              <a:t> torture test suite, code from the obfuscated C competitions, as well as many other programs found on the internet which were devised to explore the dark corners of the C language.</a:t>
            </a:r>
          </a:p>
          <a:p>
            <a:endParaRPr lang="en-US" baseline="0" dirty="0" smtClean="0"/>
          </a:p>
          <a:p>
            <a:r>
              <a:rPr lang="en-US" baseline="0" dirty="0" smtClean="0"/>
              <a:t>As of now (</a:t>
            </a:r>
            <a:r>
              <a:rPr lang="en-US" baseline="0" dirty="0" err="1" smtClean="0"/>
              <a:t>Septemeber</a:t>
            </a:r>
            <a:r>
              <a:rPr lang="en-US" baseline="0" dirty="0" smtClean="0"/>
              <a:t> 2012), the K semantics of C passes 99.2% of the programs in our large test suite.</a:t>
            </a:r>
          </a:p>
          <a:p>
            <a:r>
              <a:rPr lang="en-US" baseline="0" dirty="0" smtClean="0"/>
              <a:t>Note that </a:t>
            </a:r>
            <a:r>
              <a:rPr lang="en-US" baseline="0" dirty="0" err="1" smtClean="0"/>
              <a:t>gcc</a:t>
            </a:r>
            <a:r>
              <a:rPr lang="en-US" baseline="0" dirty="0" smtClean="0"/>
              <a:t> only passes 99%, ICC 99.4%, and Clang 98.3%, all these without optimizations enabled (optimizations reduce these numbers by a few percentages).</a:t>
            </a:r>
          </a:p>
          <a:p>
            <a:r>
              <a:rPr lang="en-US" baseline="0" dirty="0" smtClean="0"/>
              <a:t>The reason for which these compilers and even our semantics do not pass all programs, is partly because the semantics of C is not well explained in the manual and allows room for interpretation and confusion.</a:t>
            </a:r>
          </a:p>
          <a:p>
            <a:r>
              <a:rPr lang="en-US" baseline="0" dirty="0" smtClean="0"/>
              <a:t>These tools simply do not agree on what a correct C program is.</a:t>
            </a:r>
          </a:p>
          <a:p>
            <a:r>
              <a:rPr lang="en-US" baseline="0" dirty="0" smtClean="0"/>
              <a:t>Funny, isn’t it?  Particularly when you want to actually verify C programs …</a:t>
            </a:r>
          </a:p>
          <a:p>
            <a:endParaRPr lang="en-US" baseline="0" dirty="0" smtClean="0"/>
          </a:p>
          <a:p>
            <a:r>
              <a:rPr lang="en-US" baseline="0" dirty="0" smtClean="0"/>
              <a:t>At our knowledge, the K semantics of C is the most complete C semantic to date.</a:t>
            </a:r>
          </a:p>
          <a:p>
            <a:endParaRPr lang="en-US" baseline="0" dirty="0" smtClean="0"/>
          </a:p>
        </p:txBody>
      </p:sp>
      <p:sp>
        <p:nvSpPr>
          <p:cNvPr id="4" name="Slide Number Placeholder 3"/>
          <p:cNvSpPr>
            <a:spLocks noGrp="1"/>
          </p:cNvSpPr>
          <p:nvPr>
            <p:ph type="sldNum" sz="quarter" idx="10"/>
          </p:nvPr>
        </p:nvSpPr>
        <p:spPr/>
        <p:txBody>
          <a:bodyPr/>
          <a:lstStyle/>
          <a:p>
            <a:fld id="{C2557DC9-8E5A-4BF9-A29A-338FF3FC9769}" type="slidenum">
              <a:rPr lang="en-US" smtClean="0"/>
              <a:pPr/>
              <a:t>19</a:t>
            </a:fld>
            <a:endParaRPr lang="en-US"/>
          </a:p>
        </p:txBody>
      </p:sp>
    </p:spTree>
    <p:extLst>
      <p:ext uri="{BB962C8B-B14F-4D97-AF65-F5344CB8AC3E}">
        <p14:creationId xmlns:p14="http://schemas.microsoft.com/office/powerpoint/2010/main" val="33888825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err="1" smtClean="0"/>
              <a:t>Traian</a:t>
            </a:r>
            <a:r>
              <a:rPr lang="en-US" baseline="0" dirty="0" smtClean="0"/>
              <a:t> </a:t>
            </a:r>
            <a:r>
              <a:rPr lang="en-US" baseline="0" dirty="0" err="1" smtClean="0"/>
              <a:t>Serbanuta</a:t>
            </a:r>
            <a:r>
              <a:rPr lang="en-US" baseline="0" dirty="0" smtClean="0"/>
              <a:t> is currently the K tool development lead.</a:t>
            </a:r>
          </a:p>
        </p:txBody>
      </p:sp>
      <p:sp>
        <p:nvSpPr>
          <p:cNvPr id="4" name="Slide Number Placeholder 3"/>
          <p:cNvSpPr>
            <a:spLocks noGrp="1"/>
          </p:cNvSpPr>
          <p:nvPr>
            <p:ph type="sldNum" sz="quarter" idx="10"/>
          </p:nvPr>
        </p:nvSpPr>
        <p:spPr/>
        <p:txBody>
          <a:bodyPr/>
          <a:lstStyle/>
          <a:p>
            <a:fld id="{C2557DC9-8E5A-4BF9-A29A-338FF3FC9769}" type="slidenum">
              <a:rPr lang="en-US" smtClean="0"/>
              <a:pPr/>
              <a:t>6</a:t>
            </a:fld>
            <a:endParaRPr lang="en-US"/>
          </a:p>
        </p:txBody>
      </p:sp>
    </p:spTree>
    <p:extLst>
      <p:ext uri="{BB962C8B-B14F-4D97-AF65-F5344CB8AC3E}">
        <p14:creationId xmlns:p14="http://schemas.microsoft.com/office/powerpoint/2010/main" val="36797006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Before we introduce</a:t>
            </a:r>
            <a:r>
              <a:rPr lang="en-US" baseline="0" dirty="0" smtClean="0"/>
              <a:t> K, let me first explain what the problem is.</a:t>
            </a:r>
          </a:p>
          <a:p>
            <a:r>
              <a:rPr lang="en-US" baseline="0" dirty="0" smtClean="0"/>
              <a:t>Consider some real programming language, say  L.</a:t>
            </a:r>
          </a:p>
          <a:p>
            <a:r>
              <a:rPr lang="en-US" baseline="0" dirty="0" smtClean="0"/>
              <a:t>Do we have any formal semantics for L?  Most likely not.  This step is typically skipped, being considered by many, unfortunately even programming language experts, too expensive to be worth the effort.</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In fact, a human</a:t>
            </a:r>
            <a:r>
              <a:rPr lang="en-US" baseline="0" dirty="0" smtClean="0"/>
              <a:t> readable</a:t>
            </a:r>
            <a:r>
              <a:rPr lang="en-US" dirty="0" smtClean="0"/>
              <a:t> language semantics can</a:t>
            </a:r>
            <a:r>
              <a:rPr lang="en-US" baseline="0" dirty="0" smtClean="0"/>
              <a:t> be</a:t>
            </a:r>
            <a:r>
              <a:rPr lang="en-US" dirty="0" smtClean="0"/>
              <a:t> </a:t>
            </a:r>
            <a:r>
              <a:rPr lang="en-US" baseline="0" dirty="0" smtClean="0"/>
              <a:t>an excellent means to understand and even learn the language!</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One problem is, however, that existing semantic approaches are too heavy, non-modular, and hard to digest by humans.</a:t>
            </a:r>
          </a:p>
          <a:p>
            <a:r>
              <a:rPr lang="en-US" baseline="0" dirty="0" smtClean="0"/>
              <a:t>Then consider the various implementations and analysis tools for L, even the formal analysis tools.</a:t>
            </a:r>
          </a:p>
          <a:p>
            <a:r>
              <a:rPr lang="en-US" baseline="0" dirty="0" smtClean="0"/>
              <a:t>With a lack of semantics, these are based on some </a:t>
            </a:r>
            <a:r>
              <a:rPr lang="en-US" baseline="0" dirty="0" err="1" smtClean="0"/>
              <a:t>adhoc</a:t>
            </a:r>
            <a:r>
              <a:rPr lang="en-US" baseline="0" dirty="0" smtClean="0"/>
              <a:t> understanding of their developers of what the language L is; more specifically, they build upon </a:t>
            </a:r>
            <a:r>
              <a:rPr lang="en-US" baseline="0" dirty="0" err="1" smtClean="0"/>
              <a:t>adhoc</a:t>
            </a:r>
            <a:r>
              <a:rPr lang="en-US" baseline="0" dirty="0" smtClean="0"/>
              <a:t> language models, which are hardwired in the tools or systems, but without any guarantee that these models are the right ones, or even sound projections of the actual language semantics.</a:t>
            </a:r>
          </a:p>
        </p:txBody>
      </p:sp>
      <p:sp>
        <p:nvSpPr>
          <p:cNvPr id="4" name="Slide Number Placeholder 3"/>
          <p:cNvSpPr>
            <a:spLocks noGrp="1"/>
          </p:cNvSpPr>
          <p:nvPr>
            <p:ph type="sldNum" sz="quarter" idx="10"/>
          </p:nvPr>
        </p:nvSpPr>
        <p:spPr/>
        <p:txBody>
          <a:bodyPr/>
          <a:lstStyle/>
          <a:p>
            <a:fld id="{C2557DC9-8E5A-4BF9-A29A-338FF3FC9769}" type="slidenum">
              <a:rPr lang="en-US" smtClean="0"/>
              <a:pPr/>
              <a:t>7</a:t>
            </a:fld>
            <a:endParaRPr lang="en-US"/>
          </a:p>
        </p:txBody>
      </p:sp>
    </p:spTree>
    <p:extLst>
      <p:ext uri="{BB962C8B-B14F-4D97-AF65-F5344CB8AC3E}">
        <p14:creationId xmlns:p14="http://schemas.microsoft.com/office/powerpoint/2010/main" val="17676427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lack of a formal semantics in implementations and analysis tools does not come without consequences.</a:t>
            </a:r>
          </a:p>
          <a:p>
            <a:endParaRPr lang="en-US" baseline="0" dirty="0" smtClean="0"/>
          </a:p>
          <a:p>
            <a:r>
              <a:rPr lang="en-US" baseline="0" dirty="0" smtClean="0"/>
              <a:t>Consider this two-line C function.  Recall that, in C, assignment is an expression construct which evaluates to the assigned expression and, as a side effect, also writes the variable. </a:t>
            </a:r>
          </a:p>
          <a:p>
            <a:r>
              <a:rPr lang="en-US" baseline="0" dirty="0" smtClean="0"/>
              <a:t>What does main() return?</a:t>
            </a:r>
          </a:p>
          <a:p>
            <a:endParaRPr lang="en-US" baseline="0" dirty="0" smtClean="0"/>
          </a:p>
          <a:p>
            <a:r>
              <a:rPr lang="en-US" baseline="0" dirty="0" smtClean="0"/>
              <a:t>According to the C “standard”, a rather informal and confusing 700-page document, this program is undefined (because it manifests two </a:t>
            </a:r>
            <a:r>
              <a:rPr lang="en-US" baseline="0" dirty="0" err="1" smtClean="0"/>
              <a:t>unsequenced</a:t>
            </a:r>
            <a:r>
              <a:rPr lang="en-US" baseline="0" dirty="0" smtClean="0"/>
              <a:t> writes to the same location).</a:t>
            </a:r>
          </a:p>
          <a:p>
            <a:r>
              <a:rPr lang="en-US" baseline="0" dirty="0" smtClean="0"/>
              <a:t>However, different C compilers, even different versions of the same compiler, return different results: some 3, others 4.  While surprising, this is somewhat acceptable, since compilers are free to optimize assuming that it is programmers’ responsibility that their programs are defined.</a:t>
            </a:r>
          </a:p>
          <a:p>
            <a:endParaRPr lang="en-US" baseline="0" dirty="0" smtClean="0"/>
          </a:p>
          <a:p>
            <a:r>
              <a:rPr lang="en-US" baseline="0" dirty="0" smtClean="0"/>
              <a:t>What is surprising, even unacceptable, is that formal program verifiers actually “prove” that it returns 4!  I personally have a hard time understanding how it is even possible to return 4.</a:t>
            </a:r>
          </a:p>
          <a:p>
            <a:endParaRPr lang="en-US" baseline="0" dirty="0" smtClean="0"/>
          </a:p>
          <a:p>
            <a:r>
              <a:rPr lang="en-US" baseline="0" dirty="0" smtClean="0"/>
              <a:t>Anyway, the rhetoric question here is: how can we trust any program verification claims, if advanced formal analysis tools can prove correct obviously wrong two-line programs?</a:t>
            </a:r>
          </a:p>
          <a:p>
            <a:endParaRPr lang="en-US" baseline="0" dirty="0" smtClean="0"/>
          </a:p>
        </p:txBody>
      </p:sp>
      <p:sp>
        <p:nvSpPr>
          <p:cNvPr id="4" name="Slide Number Placeholder 3"/>
          <p:cNvSpPr>
            <a:spLocks noGrp="1"/>
          </p:cNvSpPr>
          <p:nvPr>
            <p:ph type="sldNum" sz="quarter" idx="10"/>
          </p:nvPr>
        </p:nvSpPr>
        <p:spPr/>
        <p:txBody>
          <a:bodyPr/>
          <a:lstStyle/>
          <a:p>
            <a:fld id="{C2557DC9-8E5A-4BF9-A29A-338FF3FC9769}" type="slidenum">
              <a:rPr lang="en-US" smtClean="0"/>
              <a:pPr/>
              <a:t>8</a:t>
            </a:fld>
            <a:endParaRPr lang="en-US"/>
          </a:p>
        </p:txBody>
      </p:sp>
    </p:spTree>
    <p:extLst>
      <p:ext uri="{BB962C8B-B14F-4D97-AF65-F5344CB8AC3E}">
        <p14:creationId xmlns:p14="http://schemas.microsoft.com/office/powerpoint/2010/main" val="21282720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Our</a:t>
            </a:r>
            <a:r>
              <a:rPr lang="en-US" baseline="0" dirty="0" smtClean="0"/>
              <a:t> firm position is that programming languages must have formal semantics.</a:t>
            </a:r>
          </a:p>
          <a:p>
            <a:r>
              <a:rPr lang="en-US" baseline="0" dirty="0" smtClean="0"/>
              <a:t>Period!</a:t>
            </a:r>
          </a:p>
          <a:p>
            <a:r>
              <a:rPr lang="en-US" baseline="0" dirty="0" smtClean="0"/>
              <a:t>Moreover, analysis or verification tools should build upon formal semantics.</a:t>
            </a:r>
          </a:p>
          <a:p>
            <a:r>
              <a:rPr lang="en-US" baseline="0" dirty="0" smtClean="0"/>
              <a:t>Otherwise, they are </a:t>
            </a:r>
            <a:r>
              <a:rPr lang="en-US" baseline="0" dirty="0" err="1" smtClean="0"/>
              <a:t>adhoc</a:t>
            </a:r>
            <a:r>
              <a:rPr lang="en-US" baseline="0" dirty="0" smtClean="0"/>
              <a:t> and likely wrong.</a:t>
            </a:r>
          </a:p>
          <a:p>
            <a:endParaRPr lang="en-US" dirty="0" smtClean="0"/>
          </a:p>
          <a:p>
            <a:r>
              <a:rPr lang="en-US" dirty="0" smtClean="0"/>
              <a:t>Informal language manuals,</a:t>
            </a:r>
            <a:r>
              <a:rPr lang="en-US" baseline="0" dirty="0" smtClean="0"/>
              <a:t> or “standards” are simply insufficient.</a:t>
            </a:r>
          </a:p>
          <a:p>
            <a:r>
              <a:rPr lang="en-US" dirty="0" smtClean="0"/>
              <a:t>Interestingly, these </a:t>
            </a:r>
            <a:r>
              <a:rPr lang="en-US" baseline="0" dirty="0" smtClean="0"/>
              <a:t>manuals</a:t>
            </a:r>
            <a:r>
              <a:rPr lang="en-US" dirty="0" smtClean="0"/>
              <a:t> tend</a:t>
            </a:r>
            <a:r>
              <a:rPr lang="en-US" baseline="0" dirty="0" smtClean="0"/>
              <a:t> to</a:t>
            </a:r>
            <a:r>
              <a:rPr lang="en-US" dirty="0" smtClean="0"/>
              <a:t> include a formal syntax of the language,</a:t>
            </a:r>
            <a:r>
              <a:rPr lang="en-US" baseline="0" dirty="0" smtClean="0"/>
              <a:t> typically in an appendix.</a:t>
            </a:r>
          </a:p>
          <a:p>
            <a:r>
              <a:rPr lang="en-US" dirty="0" smtClean="0"/>
              <a:t>Why not a formal</a:t>
            </a:r>
            <a:r>
              <a:rPr lang="en-US" baseline="0" dirty="0" smtClean="0"/>
              <a:t> semantics appendix as well?</a:t>
            </a:r>
          </a:p>
          <a:p>
            <a:r>
              <a:rPr lang="en-US" baseline="0" dirty="0" smtClean="0"/>
              <a:t>In our experience, most programmers are simply scared of semantics, and for good reasons: it takes a lot to digest semantic formalisms, then it is quite boring to give a semantics to a complete language, and in the end there is not much you can get from or do with a semantics.</a:t>
            </a:r>
          </a:p>
          <a:p>
            <a:r>
              <a:rPr lang="en-US" baseline="0" dirty="0" smtClean="0"/>
              <a:t>We are here because we believe that this can be changed.</a:t>
            </a:r>
          </a:p>
          <a:p>
            <a:endParaRPr lang="en-US" dirty="0"/>
          </a:p>
        </p:txBody>
      </p:sp>
      <p:sp>
        <p:nvSpPr>
          <p:cNvPr id="4" name="Slide Number Placeholder 3"/>
          <p:cNvSpPr>
            <a:spLocks noGrp="1"/>
          </p:cNvSpPr>
          <p:nvPr>
            <p:ph type="sldNum" sz="quarter" idx="10"/>
          </p:nvPr>
        </p:nvSpPr>
        <p:spPr/>
        <p:txBody>
          <a:bodyPr/>
          <a:lstStyle/>
          <a:p>
            <a:fld id="{C2557DC9-8E5A-4BF9-A29A-338FF3FC9769}" type="slidenum">
              <a:rPr lang="en-US" smtClean="0"/>
              <a:pPr/>
              <a:t>9</a:t>
            </a:fld>
            <a:endParaRPr lang="en-US"/>
          </a:p>
        </p:txBody>
      </p:sp>
    </p:spTree>
    <p:extLst>
      <p:ext uri="{BB962C8B-B14F-4D97-AF65-F5344CB8AC3E}">
        <p14:creationId xmlns:p14="http://schemas.microsoft.com/office/powerpoint/2010/main" val="41545251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What we want is a semantic framework which makes it easy and fun to define programming languages,</a:t>
            </a:r>
            <a:r>
              <a:rPr lang="en-US" baseline="0" dirty="0" smtClean="0"/>
              <a:t> no matter how complex or large they are.</a:t>
            </a:r>
            <a:endParaRPr lang="en-US" dirty="0"/>
          </a:p>
        </p:txBody>
      </p:sp>
      <p:sp>
        <p:nvSpPr>
          <p:cNvPr id="4" name="Slide Number Placeholder 3"/>
          <p:cNvSpPr>
            <a:spLocks noGrp="1"/>
          </p:cNvSpPr>
          <p:nvPr>
            <p:ph type="sldNum" sz="quarter" idx="10"/>
          </p:nvPr>
        </p:nvSpPr>
        <p:spPr/>
        <p:txBody>
          <a:bodyPr/>
          <a:lstStyle/>
          <a:p>
            <a:fld id="{C2557DC9-8E5A-4BF9-A29A-338FF3FC9769}" type="slidenum">
              <a:rPr lang="en-US" smtClean="0"/>
              <a:pPr/>
              <a:t>10</a:t>
            </a:fld>
            <a:endParaRPr lang="en-US"/>
          </a:p>
        </p:txBody>
      </p:sp>
    </p:spTree>
    <p:extLst>
      <p:ext uri="{BB962C8B-B14F-4D97-AF65-F5344CB8AC3E}">
        <p14:creationId xmlns:p14="http://schemas.microsoft.com/office/powerpoint/2010/main" val="15011103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led us to the development of the K framework, which is based on a custom variant of term-rewriting, </a:t>
            </a:r>
            <a:r>
              <a:rPr lang="en-US" baseline="0" dirty="0" smtClean="0"/>
              <a:t>and of the current K tool, which supports most of K’s features.</a:t>
            </a:r>
            <a:endParaRPr lang="en-US" dirty="0"/>
          </a:p>
        </p:txBody>
      </p:sp>
      <p:sp>
        <p:nvSpPr>
          <p:cNvPr id="4" name="Slide Number Placeholder 3"/>
          <p:cNvSpPr>
            <a:spLocks noGrp="1"/>
          </p:cNvSpPr>
          <p:nvPr>
            <p:ph type="sldNum" sz="quarter" idx="10"/>
          </p:nvPr>
        </p:nvSpPr>
        <p:spPr/>
        <p:txBody>
          <a:bodyPr/>
          <a:lstStyle/>
          <a:p>
            <a:fld id="{C2557DC9-8E5A-4BF9-A29A-338FF3FC9769}" type="slidenum">
              <a:rPr lang="en-US" smtClean="0"/>
              <a:pPr/>
              <a:t>11</a:t>
            </a:fld>
            <a:endParaRPr lang="en-US"/>
          </a:p>
        </p:txBody>
      </p:sp>
    </p:spTree>
    <p:extLst>
      <p:ext uri="{BB962C8B-B14F-4D97-AF65-F5344CB8AC3E}">
        <p14:creationId xmlns:p14="http://schemas.microsoft.com/office/powerpoint/2010/main" val="26226298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is</a:t>
            </a:r>
            <a:r>
              <a:rPr lang="en-US" baseline="0" dirty="0" smtClean="0"/>
              <a:t> a complete definition of a fragment of C, called </a:t>
            </a:r>
            <a:r>
              <a:rPr lang="en-US" baseline="0" dirty="0" err="1" smtClean="0"/>
              <a:t>KernelC</a:t>
            </a:r>
            <a:r>
              <a:rPr lang="en-US" baseline="0" dirty="0" smtClean="0"/>
              <a:t>, as generated by the K tool.</a:t>
            </a:r>
          </a:p>
          <a:p>
            <a:r>
              <a:rPr lang="en-US" baseline="0" dirty="0" smtClean="0"/>
              <a:t>The left column defines its formal syntax and the other two its formal semantics.</a:t>
            </a:r>
          </a:p>
          <a:p>
            <a:r>
              <a:rPr lang="en-US" baseline="0" dirty="0" smtClean="0"/>
              <a:t>I will next zoom through this definition and highlight some of the K tool’s features.</a:t>
            </a:r>
          </a:p>
          <a:p>
            <a:endParaRPr lang="en-US" dirty="0"/>
          </a:p>
        </p:txBody>
      </p:sp>
      <p:sp>
        <p:nvSpPr>
          <p:cNvPr id="4" name="Slide Number Placeholder 3"/>
          <p:cNvSpPr>
            <a:spLocks noGrp="1"/>
          </p:cNvSpPr>
          <p:nvPr>
            <p:ph type="sldNum" sz="quarter" idx="10"/>
          </p:nvPr>
        </p:nvSpPr>
        <p:spPr/>
        <p:txBody>
          <a:bodyPr/>
          <a:lstStyle/>
          <a:p>
            <a:fld id="{C2557DC9-8E5A-4BF9-A29A-338FF3FC9769}" type="slidenum">
              <a:rPr lang="en-US" smtClean="0"/>
              <a:pPr/>
              <a:t>12</a:t>
            </a:fld>
            <a:endParaRPr lang="en-US"/>
          </a:p>
        </p:txBody>
      </p:sp>
    </p:spTree>
    <p:extLst>
      <p:ext uri="{BB962C8B-B14F-4D97-AF65-F5344CB8AC3E}">
        <p14:creationId xmlns:p14="http://schemas.microsoft.com/office/powerpoint/2010/main" val="12193913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Syntax is</a:t>
            </a:r>
            <a:r>
              <a:rPr lang="en-US" baseline="0" dirty="0" smtClean="0"/>
              <a:t> declared using the conventional BNF notation, annotated with K attributes (in blue).</a:t>
            </a:r>
          </a:p>
          <a:p>
            <a:r>
              <a:rPr lang="en-US" baseline="0" dirty="0" smtClean="0"/>
              <a:t>For example, assignment is an expression construct taking two expression arguments (the left one can be a variable x, a pointer *x, etc.; we only discuss the former case here).</a:t>
            </a:r>
          </a:p>
          <a:p>
            <a:r>
              <a:rPr lang="en-US" baseline="0" dirty="0" smtClean="0"/>
              <a:t>The “strict(2)” annotation states that assignment is strict in the second argument, that is, that argument needs to be evaluated first.</a:t>
            </a:r>
          </a:p>
          <a:p>
            <a:r>
              <a:rPr lang="en-US" baseline="0" dirty="0" smtClean="0"/>
              <a:t>The semantic rule of assignment, which we discuss shortly, then can assume that the second argument is already a value.</a:t>
            </a:r>
            <a:endParaRPr lang="en-US" dirty="0"/>
          </a:p>
        </p:txBody>
      </p:sp>
      <p:sp>
        <p:nvSpPr>
          <p:cNvPr id="4" name="Slide Number Placeholder 3"/>
          <p:cNvSpPr>
            <a:spLocks noGrp="1"/>
          </p:cNvSpPr>
          <p:nvPr>
            <p:ph type="sldNum" sz="quarter" idx="10"/>
          </p:nvPr>
        </p:nvSpPr>
        <p:spPr/>
        <p:txBody>
          <a:bodyPr/>
          <a:lstStyle/>
          <a:p>
            <a:fld id="{C2557DC9-8E5A-4BF9-A29A-338FF3FC9769}" type="slidenum">
              <a:rPr lang="en-US" smtClean="0"/>
              <a:pPr/>
              <a:t>13</a:t>
            </a:fld>
            <a:endParaRPr lang="en-US"/>
          </a:p>
        </p:txBody>
      </p:sp>
    </p:spTree>
    <p:extLst>
      <p:ext uri="{BB962C8B-B14F-4D97-AF65-F5344CB8AC3E}">
        <p14:creationId xmlns:p14="http://schemas.microsoft.com/office/powerpoint/2010/main" val="20142647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9/25/2012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9/25/2012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9/25/2012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9/25/2012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9/25/2012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9/25/2012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6.emf"/><Relationship Id="rId4" Type="http://schemas.openxmlformats.org/officeDocument/2006/relationships/image" Target="../media/image5.emf"/></Relationships>
</file>

<file path=ppt/slides/_rels/slide13.xml.rels><?xml version="1.0" encoding="UTF-8" standalone="yes"?>
<Relationships xmlns="http://schemas.openxmlformats.org/package/2006/relationships"><Relationship Id="rId3" Type="http://schemas.openxmlformats.org/officeDocument/2006/relationships/image" Target="../media/image4.emf"/><Relationship Id="rId7" Type="http://schemas.openxmlformats.org/officeDocument/2006/relationships/image" Target="../media/image8.emf"/><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7.emf"/><Relationship Id="rId5" Type="http://schemas.openxmlformats.org/officeDocument/2006/relationships/image" Target="../media/image6.emf"/><Relationship Id="rId4" Type="http://schemas.openxmlformats.org/officeDocument/2006/relationships/image" Target="../media/image5.emf"/></Relationships>
</file>

<file path=ppt/slides/_rels/slide1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9.emf"/><Relationship Id="rId5" Type="http://schemas.openxmlformats.org/officeDocument/2006/relationships/image" Target="../media/image6.emf"/><Relationship Id="rId4" Type="http://schemas.openxmlformats.org/officeDocument/2006/relationships/image" Target="../media/image5.emf"/></Relationships>
</file>

<file path=ppt/slides/_rels/slide1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0.emf"/><Relationship Id="rId5" Type="http://schemas.openxmlformats.org/officeDocument/2006/relationships/image" Target="../media/image6.emf"/><Relationship Id="rId4" Type="http://schemas.openxmlformats.org/officeDocument/2006/relationships/image" Target="../media/image5.emf"/></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3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Do We Really Need</a:t>
            </a:r>
            <a:br>
              <a:rPr lang="en-US" dirty="0" smtClean="0"/>
            </a:br>
            <a:r>
              <a:rPr lang="en-US" dirty="0" smtClean="0"/>
              <a:t>Axiomatic Semantics?</a:t>
            </a:r>
            <a:endParaRPr lang="en-US" dirty="0"/>
          </a:p>
        </p:txBody>
      </p:sp>
      <p:sp>
        <p:nvSpPr>
          <p:cNvPr id="3" name="Subtitle 2"/>
          <p:cNvSpPr>
            <a:spLocks noGrp="1"/>
          </p:cNvSpPr>
          <p:nvPr>
            <p:ph type="subTitle" idx="1"/>
          </p:nvPr>
        </p:nvSpPr>
        <p:spPr>
          <a:xfrm>
            <a:off x="1371600" y="4343400"/>
            <a:ext cx="6400800" cy="1752600"/>
          </a:xfrm>
        </p:spPr>
        <p:txBody>
          <a:bodyPr/>
          <a:lstStyle/>
          <a:p>
            <a:r>
              <a:rPr lang="en-US" dirty="0" err="1" smtClean="0"/>
              <a:t>Grigore</a:t>
            </a:r>
            <a:r>
              <a:rPr lang="en-US" dirty="0" smtClean="0"/>
              <a:t> </a:t>
            </a:r>
            <a:r>
              <a:rPr lang="en-US" dirty="0" err="1" smtClean="0"/>
              <a:t>Rosu</a:t>
            </a:r>
            <a:endParaRPr lang="en-US" dirty="0"/>
          </a:p>
          <a:p>
            <a:r>
              <a:rPr lang="en-US" dirty="0" smtClean="0"/>
              <a:t>University of Illinois, USA</a:t>
            </a:r>
            <a:endParaRPr lang="en-US" dirty="0"/>
          </a:p>
        </p:txBody>
      </p:sp>
    </p:spTree>
    <p:extLst>
      <p:ext uri="{BB962C8B-B14F-4D97-AF65-F5344CB8AC3E}">
        <p14:creationId xmlns:p14="http://schemas.microsoft.com/office/powerpoint/2010/main" val="374206899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Motivation and Goal</a:t>
            </a:r>
            <a:endParaRPr lang="en-US" dirty="0"/>
          </a:p>
        </p:txBody>
      </p:sp>
      <p:sp>
        <p:nvSpPr>
          <p:cNvPr id="3" name="Content Placeholder 2"/>
          <p:cNvSpPr>
            <a:spLocks noGrp="1"/>
          </p:cNvSpPr>
          <p:nvPr>
            <p:ph idx="1"/>
          </p:nvPr>
        </p:nvSpPr>
        <p:spPr>
          <a:xfrm>
            <a:off x="1371600" y="2743200"/>
            <a:ext cx="6477000" cy="2133600"/>
          </a:xfrm>
          <a:noFill/>
          <a:ln w="22225">
            <a:solidFill>
              <a:schemeClr val="tx1"/>
            </a:solidFill>
          </a:ln>
        </p:spPr>
        <p:txBody>
          <a:bodyPr>
            <a:normAutofit/>
          </a:bodyPr>
          <a:lstStyle/>
          <a:p>
            <a:pPr marL="0" indent="0">
              <a:buNone/>
            </a:pPr>
            <a:r>
              <a:rPr lang="en-US" dirty="0" smtClean="0"/>
              <a:t>We want a semantic framework which makes it </a:t>
            </a:r>
            <a:r>
              <a:rPr lang="en-US" dirty="0" smtClean="0">
                <a:solidFill>
                  <a:srgbClr val="FF0000"/>
                </a:solidFill>
              </a:rPr>
              <a:t>easy</a:t>
            </a:r>
            <a:r>
              <a:rPr lang="en-US" dirty="0" smtClean="0"/>
              <a:t> and </a:t>
            </a:r>
            <a:r>
              <a:rPr lang="en-US" dirty="0" smtClean="0">
                <a:solidFill>
                  <a:srgbClr val="FF0000"/>
                </a:solidFill>
              </a:rPr>
              <a:t>fun</a:t>
            </a:r>
            <a:r>
              <a:rPr lang="en-US" dirty="0" smtClean="0"/>
              <a:t> to define programming languages, no matter how complex or large they are!</a:t>
            </a:r>
          </a:p>
        </p:txBody>
      </p:sp>
    </p:spTree>
    <p:extLst>
      <p:ext uri="{BB962C8B-B14F-4D97-AF65-F5344CB8AC3E}">
        <p14:creationId xmlns:p14="http://schemas.microsoft.com/office/powerpoint/2010/main" val="409154506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K Framework</a:t>
            </a:r>
            <a:br>
              <a:rPr lang="en-US" dirty="0" smtClean="0"/>
            </a:br>
            <a:r>
              <a:rPr lang="en-US" b="1" dirty="0" smtClean="0">
                <a:solidFill>
                  <a:srgbClr val="0070C0"/>
                </a:solidFill>
                <a:latin typeface="Courier New" pitchFamily="49" charset="0"/>
                <a:cs typeface="Courier New" pitchFamily="49" charset="0"/>
              </a:rPr>
              <a:t>k-framework.org</a:t>
            </a:r>
            <a:endParaRPr lang="en-US" b="1" dirty="0">
              <a:solidFill>
                <a:srgbClr val="0070C0"/>
              </a:solidFill>
              <a:latin typeface="Courier New" pitchFamily="49" charset="0"/>
              <a:cs typeface="Courier New" pitchFamily="49" charset="0"/>
            </a:endParaRPr>
          </a:p>
        </p:txBody>
      </p:sp>
      <p:sp>
        <p:nvSpPr>
          <p:cNvPr id="4" name="Content Placeholder 2"/>
          <p:cNvSpPr txBox="1">
            <a:spLocks/>
          </p:cNvSpPr>
          <p:nvPr/>
        </p:nvSpPr>
        <p:spPr>
          <a:xfrm>
            <a:off x="1447800" y="3048000"/>
            <a:ext cx="6324600" cy="1676400"/>
          </a:xfrm>
          <a:prstGeom prst="rect">
            <a:avLst/>
          </a:prstGeom>
          <a:noFill/>
          <a:ln w="22225">
            <a:solidFill>
              <a:schemeClr val="tx1"/>
            </a:solidFill>
          </a:ln>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buNone/>
            </a:pPr>
            <a:r>
              <a:rPr lang="en-US" dirty="0">
                <a:solidFill>
                  <a:prstClr val="black"/>
                </a:solidFill>
              </a:rPr>
              <a:t>A tool-supported rewrite-based framework for defining programming language </a:t>
            </a:r>
            <a:r>
              <a:rPr lang="en-US" dirty="0" smtClean="0">
                <a:solidFill>
                  <a:prstClr val="black"/>
                </a:solidFill>
              </a:rPr>
              <a:t>design and semantics.</a:t>
            </a:r>
            <a:endParaRPr lang="en-US" dirty="0">
              <a:solidFill>
                <a:prstClr val="black"/>
              </a:solidFill>
            </a:endParaRPr>
          </a:p>
        </p:txBody>
      </p:sp>
    </p:spTree>
    <p:extLst>
      <p:ext uri="{BB962C8B-B14F-4D97-AF65-F5344CB8AC3E}">
        <p14:creationId xmlns:p14="http://schemas.microsoft.com/office/powerpoint/2010/main" val="137754844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Complete K Definition of </a:t>
            </a:r>
            <a:r>
              <a:rPr lang="en-US" dirty="0" err="1" smtClean="0"/>
              <a:t>KernelC</a:t>
            </a:r>
            <a:endParaRPr lang="en-US" dirty="0"/>
          </a:p>
        </p:txBody>
      </p:sp>
      <p:grpSp>
        <p:nvGrpSpPr>
          <p:cNvPr id="8" name="Group 7"/>
          <p:cNvGrpSpPr/>
          <p:nvPr/>
        </p:nvGrpSpPr>
        <p:grpSpPr>
          <a:xfrm>
            <a:off x="739781" y="1371600"/>
            <a:ext cx="7658475" cy="5486400"/>
            <a:chOff x="739781" y="1371600"/>
            <a:chExt cx="7658475" cy="5486400"/>
          </a:xfrm>
        </p:grpSpPr>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39781" y="1371600"/>
              <a:ext cx="1698619" cy="5486400"/>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574288" y="1371600"/>
              <a:ext cx="2293112" cy="5103114"/>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781800" y="1371600"/>
              <a:ext cx="1616456" cy="4990338"/>
            </a:xfrm>
            <a:prstGeom prst="rect">
              <a:avLst/>
            </a:prstGeom>
          </p:spPr>
        </p:pic>
      </p:grpSp>
    </p:spTree>
    <p:extLst>
      <p:ext uri="{BB962C8B-B14F-4D97-AF65-F5344CB8AC3E}">
        <p14:creationId xmlns:p14="http://schemas.microsoft.com/office/powerpoint/2010/main" val="93450547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Complete K Definition of </a:t>
            </a:r>
            <a:r>
              <a:rPr lang="en-US" dirty="0" err="1" smtClean="0"/>
              <a:t>KernelC</a:t>
            </a:r>
            <a:endParaRPr lang="en-US" dirty="0"/>
          </a:p>
        </p:txBody>
      </p:sp>
      <p:grpSp>
        <p:nvGrpSpPr>
          <p:cNvPr id="8" name="Group 7"/>
          <p:cNvGrpSpPr/>
          <p:nvPr/>
        </p:nvGrpSpPr>
        <p:grpSpPr>
          <a:xfrm>
            <a:off x="739781" y="1371600"/>
            <a:ext cx="7658475" cy="5486400"/>
            <a:chOff x="739781" y="1371600"/>
            <a:chExt cx="7658475" cy="5486400"/>
          </a:xfrm>
        </p:grpSpPr>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39781" y="1371600"/>
              <a:ext cx="1698619" cy="5486400"/>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574288" y="1371600"/>
              <a:ext cx="2293112" cy="5103114"/>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781800" y="1371600"/>
              <a:ext cx="1616456" cy="4990338"/>
            </a:xfrm>
            <a:prstGeom prst="rect">
              <a:avLst/>
            </a:prstGeom>
          </p:spPr>
        </p:pic>
      </p:grpSp>
      <p:grpSp>
        <p:nvGrpSpPr>
          <p:cNvPr id="10" name="Group 9"/>
          <p:cNvGrpSpPr/>
          <p:nvPr/>
        </p:nvGrpSpPr>
        <p:grpSpPr>
          <a:xfrm>
            <a:off x="1124712" y="2590800"/>
            <a:ext cx="6723888" cy="1752600"/>
            <a:chOff x="1124712" y="2590800"/>
            <a:chExt cx="6723888" cy="1752600"/>
          </a:xfrm>
        </p:grpSpPr>
        <p:sp>
          <p:nvSpPr>
            <p:cNvPr id="3" name="Rounded Rectangle 2"/>
            <p:cNvSpPr/>
            <p:nvPr/>
          </p:nvSpPr>
          <p:spPr>
            <a:xfrm>
              <a:off x="1124712" y="2834640"/>
              <a:ext cx="457200" cy="76200"/>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useBgFill="1">
          <p:nvSpPr>
            <p:cNvPr id="6" name="Rounded Rectangular Callout 5"/>
            <p:cNvSpPr/>
            <p:nvPr/>
          </p:nvSpPr>
          <p:spPr>
            <a:xfrm>
              <a:off x="2362200" y="2590800"/>
              <a:ext cx="5486400" cy="1752600"/>
            </a:xfrm>
            <a:prstGeom prst="wedgeRoundRectCallout">
              <a:avLst>
                <a:gd name="adj1" fmla="val -64169"/>
                <a:gd name="adj2" fmla="val -34179"/>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p:nvSpPr>
          <p:spPr>
            <a:xfrm>
              <a:off x="2438400" y="2743200"/>
              <a:ext cx="4881336" cy="461665"/>
            </a:xfrm>
            <a:prstGeom prst="rect">
              <a:avLst/>
            </a:prstGeom>
            <a:noFill/>
          </p:spPr>
          <p:txBody>
            <a:bodyPr wrap="none" rtlCol="0">
              <a:spAutoFit/>
            </a:bodyPr>
            <a:lstStyle/>
            <a:p>
              <a:r>
                <a:rPr lang="en-US" sz="2400" dirty="0" smtClean="0"/>
                <a:t>Syntax declared using annotated BNF </a:t>
              </a:r>
              <a:endParaRPr lang="en-US" sz="2400" dirty="0"/>
            </a:p>
          </p:txBody>
        </p:sp>
        <p:pic>
          <p:nvPicPr>
            <p:cNvPr id="11" name="Picture 10"/>
            <p:cNvPicPr>
              <a:picLocks noChangeAspect="1"/>
            </p:cNvPicPr>
            <p:nvPr/>
          </p:nvPicPr>
          <p:blipFill>
            <a:blip r:embed="rId6" cstate="print"/>
            <a:stretch>
              <a:fillRect/>
            </a:stretch>
          </p:blipFill>
          <p:spPr>
            <a:xfrm>
              <a:off x="2438400" y="3276600"/>
              <a:ext cx="2571750" cy="381000"/>
            </a:xfrm>
            <a:prstGeom prst="rect">
              <a:avLst/>
            </a:prstGeom>
          </p:spPr>
        </p:pic>
        <p:pic>
          <p:nvPicPr>
            <p:cNvPr id="12" name="Picture 11"/>
            <p:cNvPicPr>
              <a:picLocks noChangeAspect="1"/>
            </p:cNvPicPr>
            <p:nvPr/>
          </p:nvPicPr>
          <p:blipFill>
            <a:blip r:embed="rId7" cstate="print"/>
            <a:stretch>
              <a:fillRect/>
            </a:stretch>
          </p:blipFill>
          <p:spPr>
            <a:xfrm>
              <a:off x="4775200" y="3657600"/>
              <a:ext cx="2921000" cy="381000"/>
            </a:xfrm>
            <a:prstGeom prst="rect">
              <a:avLst/>
            </a:prstGeom>
          </p:spPr>
        </p:pic>
      </p:grpSp>
      <p:sp>
        <p:nvSpPr>
          <p:cNvPr id="13" name="TextBox 12"/>
          <p:cNvSpPr txBox="1"/>
          <p:nvPr/>
        </p:nvSpPr>
        <p:spPr>
          <a:xfrm>
            <a:off x="5069958" y="2992213"/>
            <a:ext cx="533400" cy="707886"/>
          </a:xfrm>
          <a:prstGeom prst="rect">
            <a:avLst/>
          </a:prstGeom>
          <a:noFill/>
        </p:spPr>
        <p:txBody>
          <a:bodyPr wrap="square" rtlCol="0">
            <a:spAutoFit/>
          </a:bodyPr>
          <a:lstStyle/>
          <a:p>
            <a:r>
              <a:rPr lang="en-US" sz="4000" dirty="0" smtClean="0"/>
              <a:t>…</a:t>
            </a:r>
            <a:endParaRPr lang="en-US" sz="4000" dirty="0"/>
          </a:p>
        </p:txBody>
      </p:sp>
    </p:spTree>
    <p:extLst>
      <p:ext uri="{BB962C8B-B14F-4D97-AF65-F5344CB8AC3E}">
        <p14:creationId xmlns:p14="http://schemas.microsoft.com/office/powerpoint/2010/main" val="4214540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30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Complete K Definition of </a:t>
            </a:r>
            <a:r>
              <a:rPr lang="en-US" dirty="0" err="1" smtClean="0"/>
              <a:t>KernelC</a:t>
            </a:r>
            <a:endParaRPr lang="en-US" dirty="0"/>
          </a:p>
        </p:txBody>
      </p:sp>
      <p:grpSp>
        <p:nvGrpSpPr>
          <p:cNvPr id="8" name="Group 7"/>
          <p:cNvGrpSpPr/>
          <p:nvPr/>
        </p:nvGrpSpPr>
        <p:grpSpPr>
          <a:xfrm>
            <a:off x="739781" y="1371600"/>
            <a:ext cx="7658475" cy="5486400"/>
            <a:chOff x="739781" y="1371600"/>
            <a:chExt cx="7658475" cy="5486400"/>
          </a:xfrm>
        </p:grpSpPr>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39781" y="1371600"/>
              <a:ext cx="1698619" cy="5486400"/>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574288" y="1371600"/>
              <a:ext cx="2293112" cy="5103114"/>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781800" y="1371600"/>
              <a:ext cx="1616456" cy="4990338"/>
            </a:xfrm>
            <a:prstGeom prst="rect">
              <a:avLst/>
            </a:prstGeom>
          </p:spPr>
        </p:pic>
      </p:grpSp>
      <p:grpSp>
        <p:nvGrpSpPr>
          <p:cNvPr id="10" name="Group 9"/>
          <p:cNvGrpSpPr/>
          <p:nvPr/>
        </p:nvGrpSpPr>
        <p:grpSpPr>
          <a:xfrm>
            <a:off x="990600" y="1609344"/>
            <a:ext cx="7772400" cy="4562856"/>
            <a:chOff x="990600" y="1609344"/>
            <a:chExt cx="7772400" cy="4562856"/>
          </a:xfrm>
        </p:grpSpPr>
        <p:sp>
          <p:nvSpPr>
            <p:cNvPr id="3" name="Rounded Rectangle 2"/>
            <p:cNvSpPr/>
            <p:nvPr/>
          </p:nvSpPr>
          <p:spPr>
            <a:xfrm>
              <a:off x="3657600" y="1609344"/>
              <a:ext cx="1828800" cy="533400"/>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useBgFill="1">
          <p:nvSpPr>
            <p:cNvPr id="6" name="Rounded Rectangular Callout 5"/>
            <p:cNvSpPr/>
            <p:nvPr/>
          </p:nvSpPr>
          <p:spPr>
            <a:xfrm>
              <a:off x="990600" y="2590800"/>
              <a:ext cx="7772400" cy="3581400"/>
            </a:xfrm>
            <a:prstGeom prst="wedgeRoundRectCallout">
              <a:avLst>
                <a:gd name="adj1" fmla="val -9319"/>
                <a:gd name="adj2" fmla="val -62325"/>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1600200" y="2902803"/>
              <a:ext cx="6487225" cy="830997"/>
            </a:xfrm>
            <a:prstGeom prst="rect">
              <a:avLst/>
            </a:prstGeom>
            <a:noFill/>
          </p:spPr>
          <p:txBody>
            <a:bodyPr wrap="none" rtlCol="0">
              <a:spAutoFit/>
            </a:bodyPr>
            <a:lstStyle/>
            <a:p>
              <a:r>
                <a:rPr lang="en-US" sz="2400" dirty="0" smtClean="0"/>
                <a:t>Configuration  given as a nested cell structure.</a:t>
              </a:r>
            </a:p>
            <a:p>
              <a:r>
                <a:rPr lang="en-US" sz="2400" dirty="0" smtClean="0"/>
                <a:t>Leaves can be sets, </a:t>
              </a:r>
              <a:r>
                <a:rPr lang="en-US" sz="2400" dirty="0" err="1" smtClean="0"/>
                <a:t>multisets</a:t>
              </a:r>
              <a:r>
                <a:rPr lang="en-US" sz="2400" dirty="0" smtClean="0"/>
                <a:t>, lists, maps, or syntax</a:t>
              </a:r>
              <a:endParaRPr lang="en-US" sz="2400" dirty="0"/>
            </a:p>
          </p:txBody>
        </p:sp>
        <p:pic>
          <p:nvPicPr>
            <p:cNvPr id="12" name="Picture 11"/>
            <p:cNvPicPr>
              <a:picLocks noChangeAspect="1"/>
            </p:cNvPicPr>
            <p:nvPr/>
          </p:nvPicPr>
          <p:blipFill>
            <a:blip r:embed="rId6" cstate="print"/>
            <a:stretch>
              <a:fillRect/>
            </a:stretch>
          </p:blipFill>
          <p:spPr>
            <a:xfrm>
              <a:off x="1066800" y="3823716"/>
              <a:ext cx="7528560" cy="2119884"/>
            </a:xfrm>
            <a:prstGeom prst="rect">
              <a:avLst/>
            </a:prstGeom>
          </p:spPr>
        </p:pic>
      </p:grpSp>
    </p:spTree>
    <p:extLst>
      <p:ext uri="{BB962C8B-B14F-4D97-AF65-F5344CB8AC3E}">
        <p14:creationId xmlns:p14="http://schemas.microsoft.com/office/powerpoint/2010/main" val="3304765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30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Complete K Definition of </a:t>
            </a:r>
            <a:r>
              <a:rPr lang="en-US" dirty="0" err="1" smtClean="0"/>
              <a:t>KernelC</a:t>
            </a:r>
            <a:endParaRPr lang="en-US" dirty="0"/>
          </a:p>
        </p:txBody>
      </p:sp>
      <p:grpSp>
        <p:nvGrpSpPr>
          <p:cNvPr id="8" name="Group 7"/>
          <p:cNvGrpSpPr/>
          <p:nvPr/>
        </p:nvGrpSpPr>
        <p:grpSpPr>
          <a:xfrm>
            <a:off x="739781" y="1371600"/>
            <a:ext cx="7658475" cy="5486400"/>
            <a:chOff x="739781" y="1371600"/>
            <a:chExt cx="7658475" cy="5486400"/>
          </a:xfrm>
        </p:grpSpPr>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39781" y="1371600"/>
              <a:ext cx="1698619" cy="5486400"/>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574288" y="1371600"/>
              <a:ext cx="2293112" cy="5103114"/>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781800" y="1371600"/>
              <a:ext cx="1616456" cy="4990338"/>
            </a:xfrm>
            <a:prstGeom prst="rect">
              <a:avLst/>
            </a:prstGeom>
          </p:spPr>
        </p:pic>
      </p:grpSp>
      <p:grpSp>
        <p:nvGrpSpPr>
          <p:cNvPr id="11" name="Group 10"/>
          <p:cNvGrpSpPr/>
          <p:nvPr/>
        </p:nvGrpSpPr>
        <p:grpSpPr>
          <a:xfrm>
            <a:off x="3749040" y="2788920"/>
            <a:ext cx="5318760" cy="3611880"/>
            <a:chOff x="3749040" y="2788920"/>
            <a:chExt cx="5318760" cy="3611880"/>
          </a:xfrm>
        </p:grpSpPr>
        <p:sp>
          <p:nvSpPr>
            <p:cNvPr id="3" name="Rounded Rectangle 2"/>
            <p:cNvSpPr/>
            <p:nvPr/>
          </p:nvSpPr>
          <p:spPr>
            <a:xfrm>
              <a:off x="3749040" y="2788920"/>
              <a:ext cx="609600" cy="304800"/>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noFill/>
              </a:endParaRPr>
            </a:p>
          </p:txBody>
        </p:sp>
        <p:sp useBgFill="1">
          <p:nvSpPr>
            <p:cNvPr id="6" name="Rounded Rectangular Callout 5"/>
            <p:cNvSpPr/>
            <p:nvPr/>
          </p:nvSpPr>
          <p:spPr>
            <a:xfrm>
              <a:off x="4343400" y="3276600"/>
              <a:ext cx="4724400" cy="3124200"/>
            </a:xfrm>
            <a:prstGeom prst="wedgeRoundRectCallout">
              <a:avLst>
                <a:gd name="adj1" fmla="val -56586"/>
                <a:gd name="adj2" fmla="val -55657"/>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4570172" y="3505200"/>
              <a:ext cx="4345228" cy="461665"/>
            </a:xfrm>
            <a:prstGeom prst="rect">
              <a:avLst/>
            </a:prstGeom>
            <a:noFill/>
          </p:spPr>
          <p:txBody>
            <a:bodyPr wrap="none" rtlCol="0">
              <a:spAutoFit/>
            </a:bodyPr>
            <a:lstStyle/>
            <a:p>
              <a:r>
                <a:rPr lang="en-US" sz="2400" dirty="0" smtClean="0"/>
                <a:t>Semantic rules given contextually</a:t>
              </a:r>
              <a:endParaRPr lang="en-US" sz="2400" dirty="0"/>
            </a:p>
          </p:txBody>
        </p:sp>
        <p:sp>
          <p:nvSpPr>
            <p:cNvPr id="10" name="TextBox 9"/>
            <p:cNvSpPr txBox="1"/>
            <p:nvPr/>
          </p:nvSpPr>
          <p:spPr>
            <a:xfrm>
              <a:off x="4572000" y="5486400"/>
              <a:ext cx="4182555" cy="646331"/>
            </a:xfrm>
            <a:prstGeom prst="rect">
              <a:avLst/>
            </a:prstGeom>
            <a:noFill/>
          </p:spPr>
          <p:txBody>
            <a:bodyPr wrap="none" rtlCol="0">
              <a:spAutoFit/>
            </a:bodyPr>
            <a:lstStyle/>
            <a:p>
              <a:r>
                <a:rPr lang="en-US" b="1" dirty="0" smtClean="0">
                  <a:latin typeface="Courier New" pitchFamily="49" charset="0"/>
                  <a:cs typeface="Courier New" pitchFamily="49" charset="0"/>
                </a:rPr>
                <a:t>&lt;k&gt; X = V =&gt; V …&lt;/k&gt;</a:t>
              </a:r>
            </a:p>
            <a:p>
              <a:r>
                <a:rPr lang="en-US" b="1" dirty="0" smtClean="0">
                  <a:latin typeface="Courier New" pitchFamily="49" charset="0"/>
                  <a:cs typeface="Courier New" pitchFamily="49" charset="0"/>
                </a:rPr>
                <a:t>&lt;</a:t>
              </a:r>
              <a:r>
                <a:rPr lang="en-US" b="1" dirty="0" err="1" smtClean="0">
                  <a:latin typeface="Courier New" pitchFamily="49" charset="0"/>
                  <a:cs typeface="Courier New" pitchFamily="49" charset="0"/>
                </a:rPr>
                <a:t>env</a:t>
              </a:r>
              <a:r>
                <a:rPr lang="en-US" b="1" dirty="0" smtClean="0">
                  <a:latin typeface="Courier New" pitchFamily="49" charset="0"/>
                  <a:cs typeface="Courier New" pitchFamily="49" charset="0"/>
                </a:rPr>
                <a:t>&gt;… X |-&gt; (_ =&gt; V) …&lt;/</a:t>
              </a:r>
              <a:r>
                <a:rPr lang="en-US" b="1" dirty="0" err="1" smtClean="0">
                  <a:latin typeface="Courier New" pitchFamily="49" charset="0"/>
                  <a:cs typeface="Courier New" pitchFamily="49" charset="0"/>
                </a:rPr>
                <a:t>env</a:t>
              </a:r>
              <a:r>
                <a:rPr lang="en-US" b="1" dirty="0" smtClean="0">
                  <a:latin typeface="Courier New" pitchFamily="49" charset="0"/>
                  <a:cs typeface="Courier New" pitchFamily="49" charset="0"/>
                </a:rPr>
                <a:t>&gt;</a:t>
              </a:r>
              <a:endParaRPr lang="en-US" b="1" dirty="0">
                <a:latin typeface="Courier New" pitchFamily="49" charset="0"/>
                <a:cs typeface="Courier New" pitchFamily="49" charset="0"/>
              </a:endParaRPr>
            </a:p>
          </p:txBody>
        </p:sp>
        <p:pic>
          <p:nvPicPr>
            <p:cNvPr id="12" name="Picture 11"/>
            <p:cNvPicPr>
              <a:picLocks noChangeAspect="1"/>
            </p:cNvPicPr>
            <p:nvPr/>
          </p:nvPicPr>
          <p:blipFill>
            <a:blip r:embed="rId6" cstate="print"/>
            <a:stretch>
              <a:fillRect/>
            </a:stretch>
          </p:blipFill>
          <p:spPr>
            <a:xfrm>
              <a:off x="5209032" y="4038600"/>
              <a:ext cx="2944368" cy="1472184"/>
            </a:xfrm>
            <a:prstGeom prst="rect">
              <a:avLst/>
            </a:prstGeom>
          </p:spPr>
        </p:pic>
      </p:grpSp>
    </p:spTree>
    <p:extLst>
      <p:ext uri="{BB962C8B-B14F-4D97-AF65-F5344CB8AC3E}">
        <p14:creationId xmlns:p14="http://schemas.microsoft.com/office/powerpoint/2010/main" val="1794270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30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oup 25"/>
          <p:cNvGrpSpPr/>
          <p:nvPr/>
        </p:nvGrpSpPr>
        <p:grpSpPr>
          <a:xfrm>
            <a:off x="304800" y="1305792"/>
            <a:ext cx="8610600" cy="5095008"/>
            <a:chOff x="304800" y="1305792"/>
            <a:chExt cx="8610600" cy="5095008"/>
          </a:xfrm>
        </p:grpSpPr>
        <p:sp>
          <p:nvSpPr>
            <p:cNvPr id="25" name="Flowchart: Manual Operation 24"/>
            <p:cNvSpPr/>
            <p:nvPr/>
          </p:nvSpPr>
          <p:spPr>
            <a:xfrm rot="5400000">
              <a:off x="2495332" y="-860932"/>
              <a:ext cx="4024745" cy="8358193"/>
            </a:xfrm>
            <a:prstGeom prst="flowChartManualOperation">
              <a:avLst/>
            </a:prstGeom>
            <a:gradFill>
              <a:gsLst>
                <a:gs pos="55000">
                  <a:srgbClr val="5E9EFF">
                    <a:lumMod val="57000"/>
                    <a:lumOff val="43000"/>
                  </a:srgbClr>
                </a:gs>
                <a:gs pos="100000">
                  <a:srgbClr val="FFEBFA"/>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Content Placeholder 2"/>
            <p:cNvSpPr txBox="1">
              <a:spLocks/>
            </p:cNvSpPr>
            <p:nvPr/>
          </p:nvSpPr>
          <p:spPr>
            <a:xfrm>
              <a:off x="304800" y="5638800"/>
              <a:ext cx="8610600" cy="762000"/>
            </a:xfrm>
            <a:prstGeom prst="rect">
              <a:avLst/>
            </a:prstGeom>
          </p:spPr>
          <p:txBody>
            <a:bodyPr vert="horz" lIns="91440" tIns="45720" rIns="91440" bIns="45720" rtlCol="0">
              <a:normAutofit fontScale="925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smtClean="0"/>
                <a:t>State-space exploration (search and model-checking)</a:t>
              </a:r>
            </a:p>
          </p:txBody>
        </p:sp>
      </p:grpSp>
      <p:sp>
        <p:nvSpPr>
          <p:cNvPr id="35" name="Rounded Rectangle 34"/>
          <p:cNvSpPr/>
          <p:nvPr/>
        </p:nvSpPr>
        <p:spPr>
          <a:xfrm>
            <a:off x="496440" y="2536686"/>
            <a:ext cx="2399160" cy="1785959"/>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p:cNvGrpSpPr/>
          <p:nvPr/>
        </p:nvGrpSpPr>
        <p:grpSpPr>
          <a:xfrm>
            <a:off x="304800" y="2024707"/>
            <a:ext cx="8190360" cy="3918893"/>
            <a:chOff x="304800" y="2024707"/>
            <a:chExt cx="8190360" cy="3918893"/>
          </a:xfrm>
        </p:grpSpPr>
        <p:grpSp>
          <p:nvGrpSpPr>
            <p:cNvPr id="23" name="Group 22"/>
            <p:cNvGrpSpPr/>
            <p:nvPr/>
          </p:nvGrpSpPr>
          <p:grpSpPr>
            <a:xfrm>
              <a:off x="2895600" y="2024707"/>
              <a:ext cx="4916040" cy="1404959"/>
              <a:chOff x="2895600" y="2024707"/>
              <a:chExt cx="4916040" cy="1404959"/>
            </a:xfrm>
          </p:grpSpPr>
          <p:cxnSp>
            <p:nvCxnSpPr>
              <p:cNvPr id="52" name="Straight Connector 51"/>
              <p:cNvCxnSpPr>
                <a:stCxn id="88" idx="3"/>
                <a:endCxn id="89" idx="1"/>
              </p:cNvCxnSpPr>
              <p:nvPr/>
            </p:nvCxnSpPr>
            <p:spPr>
              <a:xfrm flipV="1">
                <a:off x="7049640" y="2024707"/>
                <a:ext cx="762000" cy="33359"/>
              </a:xfrm>
              <a:prstGeom prst="line">
                <a:avLst/>
              </a:prstGeom>
              <a:ln w="190500" cap="rnd">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a:stCxn id="84" idx="3"/>
                <a:endCxn id="88" idx="1"/>
              </p:cNvCxnSpPr>
              <p:nvPr/>
            </p:nvCxnSpPr>
            <p:spPr>
              <a:xfrm flipV="1">
                <a:off x="5678040" y="2058066"/>
                <a:ext cx="725040" cy="685800"/>
              </a:xfrm>
              <a:prstGeom prst="line">
                <a:avLst/>
              </a:prstGeom>
              <a:ln w="190500" cap="rnd">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a:stCxn id="47" idx="3"/>
                <a:endCxn id="84" idx="1"/>
              </p:cNvCxnSpPr>
              <p:nvPr/>
            </p:nvCxnSpPr>
            <p:spPr>
              <a:xfrm flipV="1">
                <a:off x="4382640" y="2743866"/>
                <a:ext cx="648840" cy="195241"/>
              </a:xfrm>
              <a:prstGeom prst="line">
                <a:avLst/>
              </a:prstGeom>
              <a:ln w="190500" cap="rnd">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a:stCxn id="35" idx="3"/>
                <a:endCxn id="47" idx="1"/>
              </p:cNvCxnSpPr>
              <p:nvPr/>
            </p:nvCxnSpPr>
            <p:spPr>
              <a:xfrm flipV="1">
                <a:off x="2895600" y="2939107"/>
                <a:ext cx="840480" cy="490559"/>
              </a:xfrm>
              <a:prstGeom prst="line">
                <a:avLst/>
              </a:prstGeom>
              <a:ln w="190500" cap="rnd">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61" name="Content Placeholder 2"/>
            <p:cNvSpPr txBox="1">
              <a:spLocks/>
            </p:cNvSpPr>
            <p:nvPr/>
          </p:nvSpPr>
          <p:spPr>
            <a:xfrm>
              <a:off x="304800" y="5181600"/>
              <a:ext cx="8190360" cy="7620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smtClean="0"/>
                <a:t>Efficient and interactive execution (interpreters)</a:t>
              </a:r>
            </a:p>
          </p:txBody>
        </p:sp>
      </p:grpSp>
      <p:cxnSp>
        <p:nvCxnSpPr>
          <p:cNvPr id="93" name="Straight Arrow Connector 92"/>
          <p:cNvCxnSpPr>
            <a:stCxn id="88" idx="3"/>
            <a:endCxn id="89" idx="1"/>
          </p:cNvCxnSpPr>
          <p:nvPr/>
        </p:nvCxnSpPr>
        <p:spPr>
          <a:xfrm flipV="1">
            <a:off x="7049640" y="2024707"/>
            <a:ext cx="762000" cy="33359"/>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a:stCxn id="84" idx="3"/>
            <a:endCxn id="88" idx="1"/>
          </p:cNvCxnSpPr>
          <p:nvPr/>
        </p:nvCxnSpPr>
        <p:spPr>
          <a:xfrm flipV="1">
            <a:off x="5678040" y="2058066"/>
            <a:ext cx="725040" cy="685800"/>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0" name="Straight Arrow Connector 69"/>
          <p:cNvCxnSpPr>
            <a:stCxn id="47" idx="3"/>
            <a:endCxn id="84" idx="1"/>
          </p:cNvCxnSpPr>
          <p:nvPr/>
        </p:nvCxnSpPr>
        <p:spPr>
          <a:xfrm flipV="1">
            <a:off x="4382640" y="2743866"/>
            <a:ext cx="648840" cy="195241"/>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nvGrpSpPr>
          <p:cNvPr id="1036" name="Group 1035"/>
          <p:cNvGrpSpPr/>
          <p:nvPr/>
        </p:nvGrpSpPr>
        <p:grpSpPr>
          <a:xfrm>
            <a:off x="2895600" y="1893727"/>
            <a:ext cx="1639440" cy="2809918"/>
            <a:chOff x="2551560" y="3624241"/>
            <a:chExt cx="1639440" cy="2809918"/>
          </a:xfrm>
        </p:grpSpPr>
        <p:sp>
          <p:nvSpPr>
            <p:cNvPr id="47" name="Rounded Rectangle 46"/>
            <p:cNvSpPr/>
            <p:nvPr/>
          </p:nvSpPr>
          <p:spPr>
            <a:xfrm>
              <a:off x="3392040" y="4462441"/>
              <a:ext cx="646560" cy="414359"/>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7" name="Straight Arrow Connector 36"/>
            <p:cNvCxnSpPr>
              <a:stCxn id="35" idx="3"/>
              <a:endCxn id="40" idx="1"/>
            </p:cNvCxnSpPr>
            <p:nvPr/>
          </p:nvCxnSpPr>
          <p:spPr>
            <a:xfrm flipV="1">
              <a:off x="2551560" y="3831421"/>
              <a:ext cx="840480" cy="1308004"/>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0" name="Rounded Rectangle 39"/>
            <p:cNvSpPr/>
            <p:nvPr/>
          </p:nvSpPr>
          <p:spPr>
            <a:xfrm>
              <a:off x="3392040" y="3624241"/>
              <a:ext cx="646560" cy="414359"/>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2" name="Straight Arrow Connector 41"/>
            <p:cNvCxnSpPr>
              <a:stCxn id="35" idx="3"/>
              <a:endCxn id="47" idx="1"/>
            </p:cNvCxnSpPr>
            <p:nvPr/>
          </p:nvCxnSpPr>
          <p:spPr>
            <a:xfrm flipV="1">
              <a:off x="2551560" y="4669621"/>
              <a:ext cx="840480" cy="469804"/>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8" name="Rounded Rectangle 47"/>
            <p:cNvSpPr/>
            <p:nvPr/>
          </p:nvSpPr>
          <p:spPr>
            <a:xfrm>
              <a:off x="3392040" y="6019800"/>
              <a:ext cx="646560" cy="414359"/>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1" name="Straight Arrow Connector 50"/>
            <p:cNvCxnSpPr>
              <a:stCxn id="35" idx="3"/>
              <a:endCxn id="48" idx="1"/>
            </p:cNvCxnSpPr>
            <p:nvPr/>
          </p:nvCxnSpPr>
          <p:spPr>
            <a:xfrm>
              <a:off x="2551560" y="5139425"/>
              <a:ext cx="840480" cy="1087555"/>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rot="5400000">
              <a:off x="3567592" y="5091592"/>
              <a:ext cx="538930" cy="707886"/>
            </a:xfrm>
            <a:prstGeom prst="rect">
              <a:avLst/>
            </a:prstGeom>
            <a:noFill/>
          </p:spPr>
          <p:txBody>
            <a:bodyPr wrap="none" rtlCol="0">
              <a:spAutoFit/>
            </a:bodyPr>
            <a:lstStyle/>
            <a:p>
              <a:r>
                <a:rPr lang="en-US" sz="4000" dirty="0" smtClean="0"/>
                <a:t>…</a:t>
              </a:r>
              <a:endParaRPr lang="en-US" sz="4000" dirty="0"/>
            </a:p>
          </p:txBody>
        </p:sp>
      </p:grpSp>
      <p:grpSp>
        <p:nvGrpSpPr>
          <p:cNvPr id="21" name="Group 20"/>
          <p:cNvGrpSpPr/>
          <p:nvPr/>
        </p:nvGrpSpPr>
        <p:grpSpPr>
          <a:xfrm>
            <a:off x="634935" y="2879586"/>
            <a:ext cx="2147505" cy="1028700"/>
            <a:chOff x="3143250" y="4610100"/>
            <a:chExt cx="2147505" cy="1028700"/>
          </a:xfrm>
        </p:grpSpPr>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43250" y="4610100"/>
              <a:ext cx="2147505" cy="1028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3329886" y="4800600"/>
              <a:ext cx="1732269" cy="707886"/>
            </a:xfrm>
            <a:prstGeom prst="rect">
              <a:avLst/>
            </a:prstGeom>
            <a:solidFill>
              <a:schemeClr val="bg1">
                <a:lumMod val="95000"/>
              </a:schemeClr>
            </a:solidFill>
          </p:spPr>
          <p:txBody>
            <a:bodyPr wrap="none" rtlCol="0">
              <a:spAutoFit/>
            </a:bodyPr>
            <a:lstStyle/>
            <a:p>
              <a:r>
                <a:rPr lang="en-US" sz="2800" dirty="0" err="1">
                  <a:solidFill>
                    <a:schemeClr val="bg1">
                      <a:lumMod val="50000"/>
                    </a:schemeClr>
                  </a:solidFill>
                </a:rPr>
                <a:t>c</a:t>
              </a:r>
              <a:r>
                <a:rPr lang="en-US" sz="2800" dirty="0" err="1" smtClean="0">
                  <a:solidFill>
                    <a:schemeClr val="bg1">
                      <a:lumMod val="50000"/>
                    </a:schemeClr>
                  </a:solidFill>
                </a:rPr>
                <a:t>fg</a:t>
              </a:r>
              <a:r>
                <a:rPr lang="en-US" sz="2800" dirty="0" smtClean="0">
                  <a:solidFill>
                    <a:schemeClr val="bg1">
                      <a:lumMod val="50000"/>
                    </a:schemeClr>
                  </a:solidFill>
                </a:rPr>
                <a:t>[</a:t>
              </a:r>
              <a:r>
                <a:rPr lang="en-US" sz="4000" b="1" dirty="0" err="1" smtClean="0">
                  <a:latin typeface="Courier New" pitchFamily="49" charset="0"/>
                  <a:cs typeface="Courier New" pitchFamily="49" charset="0"/>
                </a:rPr>
                <a:t>pgm</a:t>
              </a:r>
              <a:r>
                <a:rPr lang="en-US" sz="2800" dirty="0" smtClean="0">
                  <a:solidFill>
                    <a:schemeClr val="bg1">
                      <a:lumMod val="50000"/>
                    </a:schemeClr>
                  </a:solidFill>
                </a:rPr>
                <a:t>]</a:t>
              </a:r>
              <a:endParaRPr lang="en-US" sz="2800" dirty="0">
                <a:solidFill>
                  <a:schemeClr val="bg1">
                    <a:lumMod val="50000"/>
                  </a:schemeClr>
                </a:solidFill>
              </a:endParaRPr>
            </a:p>
          </p:txBody>
        </p:sp>
      </p:grpSp>
      <p:sp>
        <p:nvSpPr>
          <p:cNvPr id="2" name="Title 1"/>
          <p:cNvSpPr>
            <a:spLocks noGrp="1"/>
          </p:cNvSpPr>
          <p:nvPr>
            <p:ph type="title"/>
          </p:nvPr>
        </p:nvSpPr>
        <p:spPr/>
        <p:txBody>
          <a:bodyPr>
            <a:normAutofit/>
          </a:bodyPr>
          <a:lstStyle/>
          <a:p>
            <a:r>
              <a:rPr lang="en-US" dirty="0" smtClean="0"/>
              <a:t>What does the K Tool Offer?</a:t>
            </a:r>
            <a:endParaRPr lang="en-US" dirty="0"/>
          </a:p>
        </p:txBody>
      </p:sp>
      <p:cxnSp>
        <p:nvCxnSpPr>
          <p:cNvPr id="56" name="Straight Arrow Connector 55"/>
          <p:cNvCxnSpPr>
            <a:stCxn id="40" idx="3"/>
          </p:cNvCxnSpPr>
          <p:nvPr/>
        </p:nvCxnSpPr>
        <p:spPr>
          <a:xfrm flipV="1">
            <a:off x="4382640" y="1774686"/>
            <a:ext cx="304800" cy="326221"/>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a:stCxn id="40" idx="3"/>
          </p:cNvCxnSpPr>
          <p:nvPr/>
        </p:nvCxnSpPr>
        <p:spPr>
          <a:xfrm flipV="1">
            <a:off x="4382640" y="2057452"/>
            <a:ext cx="381000" cy="43455"/>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a:stCxn id="40" idx="3"/>
          </p:cNvCxnSpPr>
          <p:nvPr/>
        </p:nvCxnSpPr>
        <p:spPr>
          <a:xfrm>
            <a:off x="4382640" y="2100907"/>
            <a:ext cx="304800" cy="207179"/>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p:nvPr/>
        </p:nvCxnSpPr>
        <p:spPr>
          <a:xfrm flipV="1">
            <a:off x="4382640" y="2612886"/>
            <a:ext cx="304800" cy="326221"/>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1" name="Straight Arrow Connector 70"/>
          <p:cNvCxnSpPr/>
          <p:nvPr/>
        </p:nvCxnSpPr>
        <p:spPr>
          <a:xfrm>
            <a:off x="4382640" y="2939107"/>
            <a:ext cx="304800" cy="207179"/>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2" name="Straight Arrow Connector 71"/>
          <p:cNvCxnSpPr/>
          <p:nvPr/>
        </p:nvCxnSpPr>
        <p:spPr>
          <a:xfrm flipV="1">
            <a:off x="4386103" y="4168059"/>
            <a:ext cx="304800" cy="326221"/>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3" name="Straight Arrow Connector 72"/>
          <p:cNvCxnSpPr/>
          <p:nvPr/>
        </p:nvCxnSpPr>
        <p:spPr>
          <a:xfrm flipV="1">
            <a:off x="4386103" y="4450825"/>
            <a:ext cx="381000" cy="43455"/>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4" name="Straight Arrow Connector 73"/>
          <p:cNvCxnSpPr/>
          <p:nvPr/>
        </p:nvCxnSpPr>
        <p:spPr>
          <a:xfrm>
            <a:off x="4386103" y="4494280"/>
            <a:ext cx="304800" cy="207179"/>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5" name="TextBox 74"/>
          <p:cNvSpPr txBox="1"/>
          <p:nvPr/>
        </p:nvSpPr>
        <p:spPr>
          <a:xfrm>
            <a:off x="4992240" y="1447800"/>
            <a:ext cx="538930" cy="707886"/>
          </a:xfrm>
          <a:prstGeom prst="rect">
            <a:avLst/>
          </a:prstGeom>
          <a:noFill/>
        </p:spPr>
        <p:txBody>
          <a:bodyPr wrap="none" rtlCol="0">
            <a:spAutoFit/>
          </a:bodyPr>
          <a:lstStyle/>
          <a:p>
            <a:r>
              <a:rPr lang="en-US" sz="4000" dirty="0" smtClean="0"/>
              <a:t>…</a:t>
            </a:r>
            <a:endParaRPr lang="en-US" sz="4000" dirty="0"/>
          </a:p>
        </p:txBody>
      </p:sp>
      <p:sp>
        <p:nvSpPr>
          <p:cNvPr id="84" name="Rounded Rectangle 83"/>
          <p:cNvSpPr/>
          <p:nvPr/>
        </p:nvSpPr>
        <p:spPr>
          <a:xfrm>
            <a:off x="5031480" y="2536686"/>
            <a:ext cx="646560" cy="414359"/>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ounded Rectangle 87"/>
          <p:cNvSpPr/>
          <p:nvPr/>
        </p:nvSpPr>
        <p:spPr>
          <a:xfrm>
            <a:off x="6403080" y="1850886"/>
            <a:ext cx="646560" cy="414359"/>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ounded Rectangle 88"/>
          <p:cNvSpPr/>
          <p:nvPr/>
        </p:nvSpPr>
        <p:spPr>
          <a:xfrm>
            <a:off x="7811640" y="1817527"/>
            <a:ext cx="646560" cy="414359"/>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TextBox 96"/>
          <p:cNvSpPr txBox="1"/>
          <p:nvPr/>
        </p:nvSpPr>
        <p:spPr>
          <a:xfrm>
            <a:off x="4992240" y="3908286"/>
            <a:ext cx="538930" cy="707886"/>
          </a:xfrm>
          <a:prstGeom prst="rect">
            <a:avLst/>
          </a:prstGeom>
          <a:noFill/>
        </p:spPr>
        <p:txBody>
          <a:bodyPr wrap="none" rtlCol="0">
            <a:spAutoFit/>
          </a:bodyPr>
          <a:lstStyle/>
          <a:p>
            <a:r>
              <a:rPr lang="en-US" sz="4000" dirty="0" smtClean="0"/>
              <a:t>…</a:t>
            </a:r>
            <a:endParaRPr lang="en-US" sz="4000" dirty="0"/>
          </a:p>
        </p:txBody>
      </p:sp>
      <p:cxnSp>
        <p:nvCxnSpPr>
          <p:cNvPr id="66" name="Straight Arrow Connector 99"/>
          <p:cNvCxnSpPr/>
          <p:nvPr/>
        </p:nvCxnSpPr>
        <p:spPr>
          <a:xfrm rot="5400000">
            <a:off x="4588679" y="2394011"/>
            <a:ext cx="195241" cy="1295400"/>
          </a:xfrm>
          <a:prstGeom prst="curvedConnector3">
            <a:avLst>
              <a:gd name="adj1" fmla="val 217086"/>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55" name="Content Placeholder 2"/>
          <p:cNvSpPr txBox="1">
            <a:spLocks/>
          </p:cNvSpPr>
          <p:nvPr/>
        </p:nvSpPr>
        <p:spPr>
          <a:xfrm>
            <a:off x="304800" y="6040582"/>
            <a:ext cx="8610600" cy="7620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smtClean="0"/>
              <a:t>Deductive program verification (in progress)</a:t>
            </a:r>
          </a:p>
        </p:txBody>
      </p:sp>
    </p:spTree>
    <p:extLst>
      <p:ext uri="{BB962C8B-B14F-4D97-AF65-F5344CB8AC3E}">
        <p14:creationId xmlns:p14="http://schemas.microsoft.com/office/powerpoint/2010/main" val="228286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fade">
                                      <p:cBhvr>
                                        <p:cTn id="17"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 Scales</a:t>
            </a:r>
            <a:endParaRPr lang="en-US" dirty="0"/>
          </a:p>
        </p:txBody>
      </p:sp>
      <p:sp>
        <p:nvSpPr>
          <p:cNvPr id="3" name="Content Placeholder 2"/>
          <p:cNvSpPr>
            <a:spLocks noGrp="1"/>
          </p:cNvSpPr>
          <p:nvPr>
            <p:ph idx="1"/>
          </p:nvPr>
        </p:nvSpPr>
        <p:spPr>
          <a:xfrm>
            <a:off x="304800" y="1600200"/>
            <a:ext cx="8839200" cy="4525963"/>
          </a:xfrm>
        </p:spPr>
        <p:txBody>
          <a:bodyPr>
            <a:normAutofit/>
          </a:bodyPr>
          <a:lstStyle/>
          <a:p>
            <a:pPr>
              <a:buNone/>
            </a:pPr>
            <a:r>
              <a:rPr lang="en-US" dirty="0" smtClean="0"/>
              <a:t>Besides smaller and paradigmatic teaching </a:t>
            </a:r>
          </a:p>
          <a:p>
            <a:pPr>
              <a:buNone/>
            </a:pPr>
            <a:r>
              <a:rPr lang="en-US" dirty="0" smtClean="0"/>
              <a:t>languages, several larger languages were defined</a:t>
            </a:r>
          </a:p>
          <a:p>
            <a:r>
              <a:rPr lang="en-US" dirty="0" smtClean="0"/>
              <a:t>Java 1.4 : by Chen </a:t>
            </a:r>
            <a:r>
              <a:rPr lang="en-US" dirty="0" smtClean="0">
                <a:solidFill>
                  <a:schemeClr val="bg1">
                    <a:lumMod val="65000"/>
                  </a:schemeClr>
                </a:solidFill>
              </a:rPr>
              <a:t>[CAV’06]</a:t>
            </a:r>
          </a:p>
          <a:p>
            <a:r>
              <a:rPr lang="en-US" dirty="0" smtClean="0"/>
              <a:t>Verilog : by </a:t>
            </a:r>
            <a:r>
              <a:rPr lang="en-US" dirty="0" err="1" smtClean="0"/>
              <a:t>Meredith&amp;Katelman</a:t>
            </a:r>
            <a:r>
              <a:rPr lang="en-US" dirty="0" smtClean="0"/>
              <a:t> </a:t>
            </a:r>
            <a:r>
              <a:rPr lang="en-US" dirty="0" smtClean="0">
                <a:solidFill>
                  <a:schemeClr val="bg1">
                    <a:lumMod val="65000"/>
                  </a:schemeClr>
                </a:solidFill>
              </a:rPr>
              <a:t>[MEMOCODE’10]</a:t>
            </a:r>
          </a:p>
          <a:p>
            <a:r>
              <a:rPr lang="en-US" dirty="0" smtClean="0"/>
              <a:t>C : by Chucky Ellison </a:t>
            </a:r>
            <a:r>
              <a:rPr lang="en-US" dirty="0" smtClean="0">
                <a:solidFill>
                  <a:schemeClr val="bg1">
                    <a:lumMod val="65000"/>
                  </a:schemeClr>
                </a:solidFill>
              </a:rPr>
              <a:t>[POPL’12]</a:t>
            </a:r>
          </a:p>
          <a:p>
            <a:pPr>
              <a:buNone/>
            </a:pPr>
            <a:r>
              <a:rPr lang="en-US" dirty="0" smtClean="0"/>
              <a:t>etc.</a:t>
            </a:r>
            <a:endParaRPr lang="en-US" dirty="0"/>
          </a:p>
        </p:txBody>
      </p:sp>
    </p:spTree>
    <p:extLst>
      <p:ext uri="{BB962C8B-B14F-4D97-AF65-F5344CB8AC3E}">
        <p14:creationId xmlns:p14="http://schemas.microsoft.com/office/powerpoint/2010/main" val="197903307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K Configuration of C</a:t>
            </a:r>
            <a:endParaRPr lang="en-US" dirty="0"/>
          </a:p>
        </p:txBody>
      </p:sp>
      <p:pic>
        <p:nvPicPr>
          <p:cNvPr id="7" name="Picture 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2590800"/>
            <a:ext cx="9144000" cy="2651618"/>
          </a:xfrm>
          <a:prstGeom prst="rect">
            <a:avLst/>
          </a:prstGeom>
        </p:spPr>
      </p:pic>
      <p:sp>
        <p:nvSpPr>
          <p:cNvPr id="6" name="Rounded Rectangular Callout 5"/>
          <p:cNvSpPr/>
          <p:nvPr/>
        </p:nvSpPr>
        <p:spPr>
          <a:xfrm>
            <a:off x="5638800" y="5638800"/>
            <a:ext cx="2590800" cy="1069848"/>
          </a:xfrm>
          <a:prstGeom prst="wedgeRoundRectCallout">
            <a:avLst>
              <a:gd name="adj1" fmla="val -57695"/>
              <a:gd name="adj2" fmla="val -102450"/>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smtClean="0"/>
              <a:t>75 Cells!</a:t>
            </a:r>
            <a:endParaRPr lang="en-US" sz="4800" dirty="0"/>
          </a:p>
        </p:txBody>
      </p:sp>
      <p:sp>
        <p:nvSpPr>
          <p:cNvPr id="5" name="Rounded Rectangular Callout 4"/>
          <p:cNvSpPr/>
          <p:nvPr/>
        </p:nvSpPr>
        <p:spPr>
          <a:xfrm>
            <a:off x="6019800" y="1444752"/>
            <a:ext cx="2590800" cy="1069848"/>
          </a:xfrm>
          <a:prstGeom prst="wedgeRoundRectCallout">
            <a:avLst>
              <a:gd name="adj1" fmla="val -122608"/>
              <a:gd name="adj2" fmla="val 6952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smtClean="0"/>
              <a:t>Heap</a:t>
            </a:r>
            <a:endParaRPr lang="en-US" sz="4800" dirty="0"/>
          </a:p>
        </p:txBody>
      </p:sp>
    </p:spTree>
    <p:extLst>
      <p:ext uri="{BB962C8B-B14F-4D97-AF65-F5344CB8AC3E}">
        <p14:creationId xmlns:p14="http://schemas.microsoft.com/office/powerpoint/2010/main" val="3084170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Statistics for the C definition</a:t>
            </a:r>
            <a:endParaRPr lang="en-US" dirty="0"/>
          </a:p>
        </p:txBody>
      </p:sp>
      <p:sp>
        <p:nvSpPr>
          <p:cNvPr id="3" name="Content Placeholder 2"/>
          <p:cNvSpPr>
            <a:spLocks noGrp="1"/>
          </p:cNvSpPr>
          <p:nvPr>
            <p:ph idx="1"/>
          </p:nvPr>
        </p:nvSpPr>
        <p:spPr>
          <a:xfrm>
            <a:off x="228600" y="1600200"/>
            <a:ext cx="8991600" cy="4876800"/>
          </a:xfrm>
        </p:spPr>
        <p:txBody>
          <a:bodyPr>
            <a:normAutofit/>
          </a:bodyPr>
          <a:lstStyle/>
          <a:p>
            <a:r>
              <a:rPr lang="en-US" dirty="0" smtClean="0"/>
              <a:t>Total number of rules:       </a:t>
            </a:r>
            <a:r>
              <a:rPr lang="en-US" b="1" dirty="0" smtClean="0"/>
              <a:t>~1200</a:t>
            </a:r>
          </a:p>
          <a:p>
            <a:endParaRPr lang="en-US" dirty="0" smtClean="0"/>
          </a:p>
          <a:p>
            <a:r>
              <a:rPr lang="en-US" dirty="0"/>
              <a:t>T</a:t>
            </a:r>
            <a:r>
              <a:rPr lang="en-US" dirty="0" smtClean="0"/>
              <a:t>ested on thousands of C programs (several benchmarks, including the </a:t>
            </a:r>
            <a:r>
              <a:rPr lang="en-US" dirty="0" err="1" smtClean="0"/>
              <a:t>gcc</a:t>
            </a:r>
            <a:r>
              <a:rPr lang="en-US" dirty="0" smtClean="0"/>
              <a:t> torture test, code from the obfuscated C competition, etc.)</a:t>
            </a:r>
          </a:p>
          <a:p>
            <a:pPr lvl="1"/>
            <a:r>
              <a:rPr lang="en-US" dirty="0"/>
              <a:t>P</a:t>
            </a:r>
            <a:r>
              <a:rPr lang="en-US" dirty="0" smtClean="0"/>
              <a:t>assed </a:t>
            </a:r>
            <a:r>
              <a:rPr lang="en-US" b="1" dirty="0" smtClean="0"/>
              <a:t>99.2%</a:t>
            </a:r>
            <a:r>
              <a:rPr lang="en-US" dirty="0" smtClean="0"/>
              <a:t> so far!</a:t>
            </a:r>
          </a:p>
          <a:p>
            <a:pPr lvl="1"/>
            <a:r>
              <a:rPr lang="en-US" dirty="0" smtClean="0"/>
              <a:t>GCC 4.1.2 passes 99%, ICC 99.4%, Clang 98.3% (no opt.)</a:t>
            </a:r>
          </a:p>
          <a:p>
            <a:r>
              <a:rPr lang="en-US" i="1" dirty="0" smtClean="0"/>
              <a:t>The most complete formal C </a:t>
            </a:r>
            <a:r>
              <a:rPr lang="en-US" i="1" dirty="0" smtClean="0"/>
              <a:t>semantics</a:t>
            </a:r>
          </a:p>
          <a:p>
            <a:pPr lvl="1"/>
            <a:r>
              <a:rPr lang="en-US" dirty="0" smtClean="0"/>
              <a:t>Took more than 18 months to define</a:t>
            </a:r>
            <a:endParaRPr lang="en-US" dirty="0" smtClean="0"/>
          </a:p>
        </p:txBody>
      </p:sp>
    </p:spTree>
    <p:extLst>
      <p:ext uri="{BB962C8B-B14F-4D97-AF65-F5344CB8AC3E}">
        <p14:creationId xmlns:p14="http://schemas.microsoft.com/office/powerpoint/2010/main" val="108161331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Thesis</a:t>
            </a:r>
            <a:endParaRPr lang="en-US" dirty="0"/>
          </a:p>
        </p:txBody>
      </p:sp>
      <p:sp>
        <p:nvSpPr>
          <p:cNvPr id="4" name="Content Placeholder 2"/>
          <p:cNvSpPr txBox="1">
            <a:spLocks/>
          </p:cNvSpPr>
          <p:nvPr/>
        </p:nvSpPr>
        <p:spPr>
          <a:xfrm>
            <a:off x="1143000" y="2133600"/>
            <a:ext cx="6781800" cy="3657600"/>
          </a:xfrm>
          <a:prstGeom prst="rect">
            <a:avLst/>
          </a:prstGeom>
          <a:noFill/>
          <a:ln w="22225">
            <a:solidFill>
              <a:schemeClr val="tx1"/>
            </a:solidFill>
          </a:ln>
        </p:spPr>
        <p:txBody>
          <a:bodyPr vert="horz" lIns="365760" tIns="365760" rIns="365760" bIns="365760" rtlCol="0">
            <a:normAutofit fontScale="925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buNone/>
            </a:pPr>
            <a:r>
              <a:rPr lang="en-US" dirty="0" smtClean="0">
                <a:solidFill>
                  <a:prstClr val="black"/>
                </a:solidFill>
              </a:rPr>
              <a:t>Axiomatic semantics (Hoare logic) unnecessary for program verification.</a:t>
            </a:r>
          </a:p>
          <a:p>
            <a:pPr marL="0" lvl="0" indent="0">
              <a:buNone/>
            </a:pPr>
            <a:endParaRPr lang="en-US" dirty="0">
              <a:solidFill>
                <a:prstClr val="black"/>
              </a:solidFill>
            </a:endParaRPr>
          </a:p>
          <a:p>
            <a:pPr marL="0" lvl="0" indent="0">
              <a:buNone/>
            </a:pPr>
            <a:r>
              <a:rPr lang="en-US" dirty="0" smtClean="0">
                <a:solidFill>
                  <a:prstClr val="black"/>
                </a:solidFill>
              </a:rPr>
              <a:t>Operational semantics suffices.</a:t>
            </a:r>
          </a:p>
          <a:p>
            <a:pPr marL="0" lvl="0" indent="0">
              <a:buNone/>
            </a:pPr>
            <a:r>
              <a:rPr lang="en-US" dirty="0" smtClean="0">
                <a:solidFill>
                  <a:prstClr val="black"/>
                </a:solidFill>
              </a:rPr>
              <a:t>      - without paying any price!</a:t>
            </a:r>
          </a:p>
          <a:p>
            <a:pPr marL="0" lvl="0" indent="0">
              <a:buNone/>
            </a:pPr>
            <a:r>
              <a:rPr lang="en-US" dirty="0">
                <a:solidFill>
                  <a:prstClr val="black"/>
                </a:solidFill>
              </a:rPr>
              <a:t> </a:t>
            </a:r>
            <a:r>
              <a:rPr lang="en-US" dirty="0" smtClean="0">
                <a:solidFill>
                  <a:prstClr val="black"/>
                </a:solidFill>
              </a:rPr>
              <a:t>     - on the contrary, with advantages!</a:t>
            </a:r>
          </a:p>
        </p:txBody>
      </p:sp>
    </p:spTree>
    <p:extLst>
      <p:ext uri="{BB962C8B-B14F-4D97-AF65-F5344CB8AC3E}">
        <p14:creationId xmlns:p14="http://schemas.microsoft.com/office/powerpoint/2010/main" val="375273438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ormAutofit fontScale="90000"/>
          </a:bodyPr>
          <a:lstStyle/>
          <a:p>
            <a:r>
              <a:rPr lang="en-US" dirty="0" smtClean="0"/>
              <a:t>Program Reasoning using Operational </a:t>
            </a:r>
            <a:r>
              <a:rPr lang="en-US" dirty="0" smtClean="0"/>
              <a:t>Semantics:</a:t>
            </a:r>
            <a:br>
              <a:rPr lang="en-US" dirty="0" smtClean="0"/>
            </a:br>
            <a:r>
              <a:rPr lang="en-US" dirty="0" smtClean="0"/>
              <a:t>-- Reachability Logic --</a:t>
            </a:r>
            <a:endParaRPr lang="en-US" dirty="0"/>
          </a:p>
        </p:txBody>
      </p:sp>
      <p:sp>
        <p:nvSpPr>
          <p:cNvPr id="5" name="Subtitle 4"/>
          <p:cNvSpPr>
            <a:spLocks noGrp="1"/>
          </p:cNvSpPr>
          <p:nvPr>
            <p:ph type="subTitle" idx="1"/>
          </p:nvPr>
        </p:nvSpPr>
        <p:spPr/>
        <p:txBody>
          <a:bodyPr/>
          <a:lstStyle/>
          <a:p>
            <a:endParaRPr lang="en-US"/>
          </a:p>
        </p:txBody>
      </p:sp>
    </p:spTree>
    <p:extLst>
      <p:ext uri="{BB962C8B-B14F-4D97-AF65-F5344CB8AC3E}">
        <p14:creationId xmlns:p14="http://schemas.microsoft.com/office/powerpoint/2010/main" val="170080850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Reasoning About Programs</a:t>
            </a:r>
            <a:endParaRPr lang="en-US" dirty="0"/>
          </a:p>
        </p:txBody>
      </p:sp>
      <p:sp>
        <p:nvSpPr>
          <p:cNvPr id="3" name="Content Placeholder 2"/>
          <p:cNvSpPr>
            <a:spLocks noGrp="1"/>
          </p:cNvSpPr>
          <p:nvPr>
            <p:ph idx="1"/>
          </p:nvPr>
        </p:nvSpPr>
        <p:spPr>
          <a:xfrm>
            <a:off x="457200" y="1447800"/>
            <a:ext cx="8229600" cy="5105400"/>
          </a:xfrm>
        </p:spPr>
        <p:txBody>
          <a:bodyPr>
            <a:normAutofit/>
          </a:bodyPr>
          <a:lstStyle/>
          <a:p>
            <a:r>
              <a:rPr lang="en-US" dirty="0" smtClean="0"/>
              <a:t>Virtually all operational semantics can be defined with rewrite rules of the form</a:t>
            </a:r>
          </a:p>
          <a:p>
            <a:endParaRPr lang="en-US" dirty="0"/>
          </a:p>
          <a:p>
            <a:endParaRPr lang="en-US" dirty="0" smtClean="0"/>
          </a:p>
          <a:p>
            <a:endParaRPr lang="en-US" dirty="0"/>
          </a:p>
          <a:p>
            <a:endParaRPr lang="en-US" dirty="0" smtClean="0"/>
          </a:p>
          <a:p>
            <a:endParaRPr lang="en-US" dirty="0"/>
          </a:p>
          <a:p>
            <a:r>
              <a:rPr lang="en-US" dirty="0" smtClean="0"/>
              <a:t>We would like to reason about programs using precisely such operational semantics!</a:t>
            </a:r>
            <a:endParaRPr lang="en-US" dirty="0"/>
          </a:p>
        </p:txBody>
      </p:sp>
      <p:pic>
        <p:nvPicPr>
          <p:cNvPr id="103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2762250"/>
            <a:ext cx="2638425" cy="59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7600" y="3352800"/>
            <a:ext cx="3124200" cy="50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22964" y="4038600"/>
            <a:ext cx="91440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36818" y="4657725"/>
            <a:ext cx="321945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le 3"/>
          <p:cNvSpPr/>
          <p:nvPr/>
        </p:nvSpPr>
        <p:spPr>
          <a:xfrm>
            <a:off x="1219200" y="2667000"/>
            <a:ext cx="6781800" cy="2667000"/>
          </a:xfrm>
          <a:prstGeom prst="roundRect">
            <a:avLst/>
          </a:prstGeom>
          <a:solidFill>
            <a:schemeClr val="bg1">
              <a:lumMod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3767461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Current </a:t>
            </a:r>
            <a:r>
              <a:rPr lang="en-US" dirty="0" smtClean="0"/>
              <a:t>State-of-the-Art</a:t>
            </a:r>
            <a:endParaRPr lang="en-US" dirty="0"/>
          </a:p>
        </p:txBody>
      </p:sp>
      <p:sp>
        <p:nvSpPr>
          <p:cNvPr id="3" name="Content Placeholder 2"/>
          <p:cNvSpPr>
            <a:spLocks noGrp="1"/>
          </p:cNvSpPr>
          <p:nvPr>
            <p:ph idx="1"/>
          </p:nvPr>
        </p:nvSpPr>
        <p:spPr>
          <a:xfrm>
            <a:off x="457200" y="1600200"/>
            <a:ext cx="8686800" cy="5029200"/>
          </a:xfrm>
        </p:spPr>
        <p:txBody>
          <a:bodyPr>
            <a:normAutofit/>
          </a:bodyPr>
          <a:lstStyle/>
          <a:p>
            <a:r>
              <a:rPr lang="en-US" dirty="0" smtClean="0"/>
              <a:t>Redefine the language using a different semantic approach (Hoare/separation/dynamic logic)</a:t>
            </a:r>
          </a:p>
          <a:p>
            <a:r>
              <a:rPr lang="en-US" dirty="0" smtClean="0"/>
              <a:t>Very language specific, error-prone; e.g.:</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91229" y="3581401"/>
            <a:ext cx="5423971" cy="1095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5181600"/>
            <a:ext cx="6248400" cy="11360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7480941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Current </a:t>
            </a:r>
            <a:r>
              <a:rPr lang="en-US" dirty="0" smtClean="0"/>
              <a:t>State-of-the-Art</a:t>
            </a:r>
            <a:endParaRPr lang="en-US" dirty="0"/>
          </a:p>
        </p:txBody>
      </p:sp>
      <p:sp>
        <p:nvSpPr>
          <p:cNvPr id="3" name="Content Placeholder 2"/>
          <p:cNvSpPr>
            <a:spLocks noGrp="1"/>
          </p:cNvSpPr>
          <p:nvPr>
            <p:ph idx="1"/>
          </p:nvPr>
        </p:nvSpPr>
        <p:spPr>
          <a:xfrm>
            <a:off x="457200" y="1600200"/>
            <a:ext cx="8458200" cy="5029200"/>
          </a:xfrm>
        </p:spPr>
        <p:txBody>
          <a:bodyPr>
            <a:normAutofit lnSpcReduction="10000"/>
          </a:bodyPr>
          <a:lstStyle/>
          <a:p>
            <a:pPr marL="457200" lvl="1" indent="0">
              <a:buNone/>
            </a:pPr>
            <a:endParaRPr lang="en-US" dirty="0" smtClean="0"/>
          </a:p>
          <a:p>
            <a:r>
              <a:rPr lang="en-US" dirty="0" smtClean="0"/>
              <a:t>Thus, these semantics need to be proved sound, sometimes also relatively complete, </a:t>
            </a:r>
            <a:r>
              <a:rPr lang="en-US" dirty="0" err="1" smtClean="0"/>
              <a:t>wrt</a:t>
            </a:r>
            <a:r>
              <a:rPr lang="en-US" dirty="0" smtClean="0"/>
              <a:t> trusted, operational semantics of the language</a:t>
            </a:r>
          </a:p>
          <a:p>
            <a:endParaRPr lang="en-US" dirty="0" smtClean="0"/>
          </a:p>
          <a:p>
            <a:r>
              <a:rPr lang="en-US" dirty="0" smtClean="0"/>
              <a:t>Verification tools developed using them</a:t>
            </a:r>
          </a:p>
          <a:p>
            <a:endParaRPr lang="en-US" dirty="0"/>
          </a:p>
          <a:p>
            <a:r>
              <a:rPr lang="en-US" dirty="0" smtClean="0"/>
              <a:t>So we have an inherent gap between trusted, operational semantics, and the semantics currently used for program verification</a:t>
            </a:r>
            <a:endParaRPr lang="en-US" dirty="0"/>
          </a:p>
        </p:txBody>
      </p:sp>
    </p:spTree>
    <p:extLst>
      <p:ext uri="{BB962C8B-B14F-4D97-AF65-F5344CB8AC3E}">
        <p14:creationId xmlns:p14="http://schemas.microsoft.com/office/powerpoint/2010/main" val="355711661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Our Proposal: Matching Logic</a:t>
            </a:r>
            <a:endParaRPr lang="en-US" dirty="0"/>
          </a:p>
        </p:txBody>
      </p:sp>
      <p:sp>
        <p:nvSpPr>
          <p:cNvPr id="3" name="Content Placeholder 2"/>
          <p:cNvSpPr>
            <a:spLocks noGrp="1"/>
          </p:cNvSpPr>
          <p:nvPr>
            <p:ph idx="1"/>
          </p:nvPr>
        </p:nvSpPr>
        <p:spPr>
          <a:xfrm>
            <a:off x="457200" y="1600200"/>
            <a:ext cx="8458200" cy="4525963"/>
          </a:xfrm>
        </p:spPr>
        <p:txBody>
          <a:bodyPr>
            <a:normAutofit lnSpcReduction="10000"/>
          </a:bodyPr>
          <a:lstStyle/>
          <a:p>
            <a:r>
              <a:rPr lang="en-US" dirty="0" smtClean="0"/>
              <a:t>Use directly the trusted operational semantics!</a:t>
            </a:r>
          </a:p>
          <a:p>
            <a:pPr lvl="1"/>
            <a:r>
              <a:rPr lang="en-US" dirty="0" smtClean="0"/>
              <a:t>Has been done before (ACL2), but proofs are low-level (induction on the transition system) and language-specific</a:t>
            </a:r>
          </a:p>
          <a:p>
            <a:r>
              <a:rPr lang="en-US" dirty="0" smtClean="0"/>
              <a:t>We propose a language-independent proof system based on matching logic, which</a:t>
            </a:r>
          </a:p>
          <a:p>
            <a:pPr lvl="1"/>
            <a:r>
              <a:rPr lang="en-US" dirty="0" smtClean="0"/>
              <a:t>Takes operational semantics as axioms</a:t>
            </a:r>
          </a:p>
          <a:p>
            <a:pPr lvl="1"/>
            <a:r>
              <a:rPr lang="en-US" dirty="0" smtClean="0"/>
              <a:t>Derives reachability properties</a:t>
            </a:r>
          </a:p>
          <a:p>
            <a:pPr lvl="1"/>
            <a:r>
              <a:rPr lang="en-US" dirty="0" smtClean="0"/>
              <a:t>Is sound and relatively complete</a:t>
            </a:r>
            <a:endParaRPr lang="en-US" dirty="0"/>
          </a:p>
        </p:txBody>
      </p:sp>
    </p:spTree>
    <p:extLst>
      <p:ext uri="{BB962C8B-B14F-4D97-AF65-F5344CB8AC3E}">
        <p14:creationId xmlns:p14="http://schemas.microsoft.com/office/powerpoint/2010/main" val="331137728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Matching Logic</a:t>
            </a:r>
            <a:endParaRPr lang="en-US" dirty="0">
              <a:solidFill>
                <a:schemeClr val="bg1">
                  <a:lumMod val="65000"/>
                </a:schemeClr>
              </a:solidFill>
            </a:endParaRPr>
          </a:p>
        </p:txBody>
      </p:sp>
      <p:sp>
        <p:nvSpPr>
          <p:cNvPr id="3" name="Content Placeholder 2"/>
          <p:cNvSpPr>
            <a:spLocks noGrp="1"/>
          </p:cNvSpPr>
          <p:nvPr>
            <p:ph idx="1"/>
          </p:nvPr>
        </p:nvSpPr>
        <p:spPr>
          <a:xfrm>
            <a:off x="457200" y="1600200"/>
            <a:ext cx="8305800" cy="4525963"/>
          </a:xfrm>
        </p:spPr>
        <p:txBody>
          <a:bodyPr>
            <a:normAutofit/>
          </a:bodyPr>
          <a:lstStyle/>
          <a:p>
            <a:r>
              <a:rPr lang="en-US" dirty="0"/>
              <a:t>L</a:t>
            </a:r>
            <a:r>
              <a:rPr lang="en-US" dirty="0" smtClean="0"/>
              <a:t>ogic for specifying properties about program configurations and reasoning about them</a:t>
            </a:r>
          </a:p>
          <a:p>
            <a:pPr lvl="1"/>
            <a:r>
              <a:rPr lang="en-US" dirty="0" smtClean="0"/>
              <a:t>Generalizes separation logic</a:t>
            </a:r>
          </a:p>
          <a:p>
            <a:r>
              <a:rPr lang="en-US" dirty="0" smtClean="0"/>
              <a:t>Key insight:</a:t>
            </a:r>
          </a:p>
          <a:p>
            <a:pPr lvl="1"/>
            <a:r>
              <a:rPr lang="en-US" dirty="0"/>
              <a:t>C</a:t>
            </a:r>
            <a:r>
              <a:rPr lang="en-US" dirty="0" smtClean="0"/>
              <a:t>onfiguration terms with variables are allowed to be used as predicates, called </a:t>
            </a:r>
            <a:r>
              <a:rPr lang="en-US" dirty="0" smtClean="0">
                <a:solidFill>
                  <a:srgbClr val="FF0000"/>
                </a:solidFill>
              </a:rPr>
              <a:t>patterns</a:t>
            </a:r>
            <a:r>
              <a:rPr lang="en-US" dirty="0" smtClean="0"/>
              <a:t>!</a:t>
            </a:r>
          </a:p>
          <a:p>
            <a:pPr lvl="1"/>
            <a:r>
              <a:rPr lang="en-US" dirty="0" smtClean="0"/>
              <a:t>Semantically, their satisfaction means </a:t>
            </a:r>
            <a:r>
              <a:rPr lang="en-US" dirty="0" smtClean="0">
                <a:solidFill>
                  <a:srgbClr val="FF0000"/>
                </a:solidFill>
              </a:rPr>
              <a:t>matching</a:t>
            </a:r>
          </a:p>
        </p:txBody>
      </p:sp>
    </p:spTree>
    <p:extLst>
      <p:ext uri="{BB962C8B-B14F-4D97-AF65-F5344CB8AC3E}">
        <p14:creationId xmlns:p14="http://schemas.microsoft.com/office/powerpoint/2010/main" val="401975235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Formally: Configurations</a:t>
            </a:r>
            <a:endParaRPr lang="en-US" dirty="0"/>
          </a:p>
        </p:txBody>
      </p:sp>
      <p:sp>
        <p:nvSpPr>
          <p:cNvPr id="3" name="Content Placeholder 2"/>
          <p:cNvSpPr>
            <a:spLocks noGrp="1"/>
          </p:cNvSpPr>
          <p:nvPr>
            <p:ph idx="1"/>
          </p:nvPr>
        </p:nvSpPr>
        <p:spPr/>
        <p:txBody>
          <a:bodyPr/>
          <a:lstStyle/>
          <a:p>
            <a:r>
              <a:rPr lang="en-US" dirty="0" smtClean="0"/>
              <a:t>For concreteness, assume configurations having the following syntax:</a:t>
            </a:r>
          </a:p>
          <a:p>
            <a:endParaRPr lang="en-US" dirty="0"/>
          </a:p>
          <a:p>
            <a:pPr marL="0" indent="0">
              <a:buNone/>
            </a:pPr>
            <a:endParaRPr lang="en-US" dirty="0"/>
          </a:p>
          <a:p>
            <a:pPr marL="0" indent="0">
              <a:buNone/>
            </a:pPr>
            <a:r>
              <a:rPr lang="en-US" dirty="0" smtClean="0"/>
              <a:t>(matching logic works with any configurations)</a:t>
            </a:r>
          </a:p>
          <a:p>
            <a:endParaRPr lang="en-US" sz="1400" dirty="0" smtClean="0"/>
          </a:p>
          <a:p>
            <a:r>
              <a:rPr lang="en-US" dirty="0" smtClean="0"/>
              <a:t>Examples of concrete (ground) configurations:</a:t>
            </a:r>
          </a:p>
          <a:p>
            <a:endParaRPr lang="en-US" dirty="0" smtClean="0"/>
          </a:p>
          <a:p>
            <a:endParaRPr lang="en-US"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90650" y="2962275"/>
            <a:ext cx="6229350"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00" y="5562600"/>
            <a:ext cx="9067800" cy="85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2582231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Formally: Patterns</a:t>
            </a:r>
            <a:endParaRPr lang="en-US" dirty="0"/>
          </a:p>
        </p:txBody>
      </p:sp>
      <p:sp>
        <p:nvSpPr>
          <p:cNvPr id="3" name="Content Placeholder 2"/>
          <p:cNvSpPr>
            <a:spLocks noGrp="1"/>
          </p:cNvSpPr>
          <p:nvPr>
            <p:ph idx="1"/>
          </p:nvPr>
        </p:nvSpPr>
        <p:spPr>
          <a:xfrm>
            <a:off x="304800" y="1600200"/>
            <a:ext cx="8686800" cy="5105400"/>
          </a:xfrm>
        </p:spPr>
        <p:txBody>
          <a:bodyPr>
            <a:normAutofit/>
          </a:bodyPr>
          <a:lstStyle/>
          <a:p>
            <a:r>
              <a:rPr lang="en-US" dirty="0" smtClean="0"/>
              <a:t>Concrete configurations are already patterns, but very simple ones, ground patterns</a:t>
            </a:r>
          </a:p>
          <a:p>
            <a:r>
              <a:rPr lang="en-US" dirty="0" smtClean="0"/>
              <a:t>Example of more complex pattern</a:t>
            </a:r>
          </a:p>
          <a:p>
            <a:endParaRPr lang="en-US" dirty="0"/>
          </a:p>
          <a:p>
            <a:endParaRPr lang="en-US" dirty="0" smtClean="0"/>
          </a:p>
          <a:p>
            <a:endParaRPr lang="en-US" dirty="0"/>
          </a:p>
          <a:p>
            <a:r>
              <a:rPr lang="en-US" dirty="0" smtClean="0"/>
              <a:t>Thus, patterns generalize both terms and [FOL]</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8600" y="3695700"/>
            <a:ext cx="8686800" cy="876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Connector 4"/>
          <p:cNvCxnSpPr/>
          <p:nvPr/>
        </p:nvCxnSpPr>
        <p:spPr>
          <a:xfrm>
            <a:off x="609600" y="4592782"/>
            <a:ext cx="5410200"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595397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Formally: Reasoning</a:t>
            </a:r>
            <a:endParaRPr lang="en-US" dirty="0"/>
          </a:p>
        </p:txBody>
      </p:sp>
      <p:sp>
        <p:nvSpPr>
          <p:cNvPr id="3" name="Content Placeholder 2"/>
          <p:cNvSpPr>
            <a:spLocks noGrp="1"/>
          </p:cNvSpPr>
          <p:nvPr>
            <p:ph idx="1"/>
          </p:nvPr>
        </p:nvSpPr>
        <p:spPr/>
        <p:txBody>
          <a:bodyPr/>
          <a:lstStyle/>
          <a:p>
            <a:r>
              <a:rPr lang="en-US" dirty="0" smtClean="0"/>
              <a:t>We can now prove (using [FOL] reasoning) properties about configurations, such as</a:t>
            </a:r>
            <a:endParaRPr lang="en-US" dirty="0"/>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3200400"/>
            <a:ext cx="9144000" cy="16346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2145455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Reachability Rules</a:t>
            </a:r>
            <a:endParaRPr lang="en-US" dirty="0"/>
          </a:p>
        </p:txBody>
      </p:sp>
      <p:sp>
        <p:nvSpPr>
          <p:cNvPr id="3" name="Content Placeholder 2"/>
          <p:cNvSpPr>
            <a:spLocks noGrp="1"/>
          </p:cNvSpPr>
          <p:nvPr>
            <p:ph idx="1"/>
          </p:nvPr>
        </p:nvSpPr>
        <p:spPr>
          <a:xfrm>
            <a:off x="457200" y="1600200"/>
            <a:ext cx="8305800" cy="4525963"/>
          </a:xfrm>
        </p:spPr>
        <p:txBody>
          <a:bodyPr>
            <a:normAutofit fontScale="92500" lnSpcReduction="10000"/>
          </a:bodyPr>
          <a:lstStyle/>
          <a:p>
            <a:r>
              <a:rPr lang="en-US" dirty="0" smtClean="0"/>
              <a:t>“Rewrite” rules over matching logic formulae:</a:t>
            </a:r>
          </a:p>
          <a:p>
            <a:endParaRPr lang="en-US" dirty="0" smtClean="0"/>
          </a:p>
          <a:p>
            <a:endParaRPr lang="en-US" dirty="0" smtClean="0"/>
          </a:p>
          <a:p>
            <a:pPr marL="0" indent="0">
              <a:buNone/>
            </a:pPr>
            <a:r>
              <a:rPr lang="en-US" dirty="0" smtClean="0"/>
              <a:t>(generalize to conditional rules)</a:t>
            </a:r>
          </a:p>
          <a:p>
            <a:r>
              <a:rPr lang="en-US" dirty="0" smtClean="0"/>
              <a:t>Since patterns generalize terms, matching logic reachability rules capture term rewriting rules</a:t>
            </a:r>
          </a:p>
          <a:p>
            <a:r>
              <a:rPr lang="en-US" dirty="0" smtClean="0"/>
              <a:t>Moreover, deals naturally with side conditions:</a:t>
            </a:r>
          </a:p>
          <a:p>
            <a:endParaRPr lang="en-US" dirty="0"/>
          </a:p>
          <a:p>
            <a:pPr marL="0" indent="0">
              <a:buNone/>
            </a:pPr>
            <a:r>
              <a:rPr lang="en-US" dirty="0" smtClean="0"/>
              <a:t>                                    turn into</a:t>
            </a:r>
            <a:endParaRPr lang="en-US" dirty="0"/>
          </a:p>
        </p:txBody>
      </p:sp>
      <p:pic>
        <p:nvPicPr>
          <p:cNvPr id="4099"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00450" y="2286000"/>
            <a:ext cx="1809750" cy="6354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8200" y="5486400"/>
            <a:ext cx="194310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43600" y="5476875"/>
            <a:ext cx="22764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3652835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a:t>
            </a:r>
            <a:endParaRPr lang="en-US" dirty="0"/>
          </a:p>
        </p:txBody>
      </p:sp>
      <p:sp>
        <p:nvSpPr>
          <p:cNvPr id="3" name="Content Placeholder 2"/>
          <p:cNvSpPr>
            <a:spLocks noGrp="1"/>
          </p:cNvSpPr>
          <p:nvPr>
            <p:ph idx="1"/>
          </p:nvPr>
        </p:nvSpPr>
        <p:spPr>
          <a:xfrm>
            <a:off x="457200" y="1600200"/>
            <a:ext cx="8305800" cy="4525963"/>
          </a:xfrm>
        </p:spPr>
        <p:txBody>
          <a:bodyPr/>
          <a:lstStyle/>
          <a:p>
            <a:r>
              <a:rPr lang="en-US" dirty="0" smtClean="0"/>
              <a:t>Demo of </a:t>
            </a:r>
            <a:r>
              <a:rPr lang="en-US" dirty="0" err="1" smtClean="0"/>
              <a:t>MatchC</a:t>
            </a:r>
            <a:endParaRPr lang="en-US" dirty="0" smtClean="0"/>
          </a:p>
          <a:p>
            <a:r>
              <a:rPr lang="en-US" dirty="0" smtClean="0"/>
              <a:t>K (operational semantics framework)</a:t>
            </a:r>
          </a:p>
          <a:p>
            <a:r>
              <a:rPr lang="en-US" dirty="0" smtClean="0"/>
              <a:t>Reachability Logic</a:t>
            </a:r>
          </a:p>
          <a:p>
            <a:pPr lvl="1"/>
            <a:r>
              <a:rPr lang="en-US" dirty="0" smtClean="0"/>
              <a:t>Sound and complete language-independent proof system for reachability</a:t>
            </a:r>
          </a:p>
          <a:p>
            <a:pPr lvl="1"/>
            <a:r>
              <a:rPr lang="en-US" dirty="0" smtClean="0"/>
              <a:t>Takes operational semantics as “axioms”</a:t>
            </a:r>
          </a:p>
        </p:txBody>
      </p:sp>
    </p:spTree>
    <p:extLst>
      <p:ext uri="{BB962C8B-B14F-4D97-AF65-F5344CB8AC3E}">
        <p14:creationId xmlns:p14="http://schemas.microsoft.com/office/powerpoint/2010/main" val="275996103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Expressivity of Reachability Rules</a:t>
            </a:r>
            <a:endParaRPr lang="en-US" dirty="0"/>
          </a:p>
        </p:txBody>
      </p:sp>
      <p:sp>
        <p:nvSpPr>
          <p:cNvPr id="3" name="Content Placeholder 2"/>
          <p:cNvSpPr>
            <a:spLocks noGrp="1"/>
          </p:cNvSpPr>
          <p:nvPr>
            <p:ph idx="1"/>
          </p:nvPr>
        </p:nvSpPr>
        <p:spPr/>
        <p:txBody>
          <a:bodyPr/>
          <a:lstStyle/>
          <a:p>
            <a:r>
              <a:rPr lang="en-US" dirty="0" smtClean="0"/>
              <a:t>Capture operational semantics rules:</a:t>
            </a:r>
          </a:p>
          <a:p>
            <a:endParaRPr lang="en-US" dirty="0"/>
          </a:p>
          <a:p>
            <a:endParaRPr lang="en-US" dirty="0" smtClean="0"/>
          </a:p>
          <a:p>
            <a:endParaRPr lang="en-US" dirty="0"/>
          </a:p>
          <a:p>
            <a:r>
              <a:rPr lang="en-US" dirty="0" smtClean="0"/>
              <a:t>Capture Hoare Triples:</a:t>
            </a:r>
            <a:endParaRPr lang="en-US" dirty="0"/>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2362200"/>
            <a:ext cx="525780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1027" y="2971800"/>
            <a:ext cx="4619625"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10175" y="3997036"/>
            <a:ext cx="2409825" cy="50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8"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28800" y="4800600"/>
            <a:ext cx="4933950"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9"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12423" y="5467350"/>
            <a:ext cx="5391150" cy="552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5750581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Reachability Logic</a:t>
            </a:r>
            <a:endParaRPr lang="en-US" dirty="0"/>
          </a:p>
        </p:txBody>
      </p:sp>
      <p:sp>
        <p:nvSpPr>
          <p:cNvPr id="3" name="Content Placeholder 2"/>
          <p:cNvSpPr>
            <a:spLocks noGrp="1"/>
          </p:cNvSpPr>
          <p:nvPr>
            <p:ph idx="1"/>
          </p:nvPr>
        </p:nvSpPr>
        <p:spPr/>
        <p:txBody>
          <a:bodyPr/>
          <a:lstStyle/>
          <a:p>
            <a:r>
              <a:rPr lang="en-US" dirty="0" smtClean="0"/>
              <a:t>Language-independent proof system for deriving </a:t>
            </a:r>
            <a:r>
              <a:rPr lang="en-US" dirty="0" err="1" smtClean="0"/>
              <a:t>sequents</a:t>
            </a:r>
            <a:r>
              <a:rPr lang="en-US" dirty="0" smtClean="0"/>
              <a:t> of the form</a:t>
            </a:r>
          </a:p>
          <a:p>
            <a:endParaRPr lang="en-US" dirty="0"/>
          </a:p>
          <a:p>
            <a:endParaRPr lang="en-US" dirty="0" smtClean="0"/>
          </a:p>
          <a:p>
            <a:pPr marL="0" indent="0">
              <a:buNone/>
            </a:pPr>
            <a:r>
              <a:rPr lang="en-US" dirty="0"/>
              <a:t>w</a:t>
            </a:r>
            <a:r>
              <a:rPr lang="en-US" dirty="0" smtClean="0"/>
              <a:t>here A (axioms) and C (circularities) are sets of reachability rules</a:t>
            </a:r>
            <a:endParaRPr lang="en-U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05125" y="2895600"/>
            <a:ext cx="333375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6892977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Proof System for Reachability</a:t>
            </a:r>
            <a:endParaRPr lang="en-US" dirty="0"/>
          </a:p>
        </p:txBody>
      </p:sp>
      <p:sp>
        <p:nvSpPr>
          <p:cNvPr id="3" name="Content Placeholder 2"/>
          <p:cNvSpPr>
            <a:spLocks noGrp="1"/>
          </p:cNvSpPr>
          <p:nvPr>
            <p:ph idx="1"/>
          </p:nvPr>
        </p:nvSpPr>
        <p:spPr>
          <a:xfrm>
            <a:off x="228600" y="1600200"/>
            <a:ext cx="3552825" cy="4876800"/>
          </a:xfrm>
        </p:spPr>
        <p:txBody>
          <a:bodyPr>
            <a:noAutofit/>
          </a:bodyPr>
          <a:lstStyle/>
          <a:p>
            <a:r>
              <a:rPr lang="en-US" sz="2800" dirty="0" smtClean="0"/>
              <a:t>Works with any operational semantics</a:t>
            </a:r>
          </a:p>
          <a:p>
            <a:pPr lvl="1"/>
            <a:r>
              <a:rPr lang="en-US" sz="2400" dirty="0" smtClean="0"/>
              <a:t>Language independent</a:t>
            </a:r>
          </a:p>
          <a:p>
            <a:r>
              <a:rPr lang="en-US" sz="2800" dirty="0" smtClean="0"/>
              <a:t>Can prove anything that Hoare logic can</a:t>
            </a:r>
          </a:p>
          <a:p>
            <a:pPr lvl="1"/>
            <a:r>
              <a:rPr lang="en-US" sz="2400" dirty="0" smtClean="0"/>
              <a:t>Plus more</a:t>
            </a:r>
          </a:p>
          <a:p>
            <a:r>
              <a:rPr lang="en-US" sz="2800" dirty="0" smtClean="0"/>
              <a:t>It is sound (partially correct) and relatively complete</a:t>
            </a:r>
            <a:endParaRPr lang="en-US" sz="28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81425" y="1581150"/>
            <a:ext cx="5362575" cy="5124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le 3"/>
          <p:cNvSpPr/>
          <p:nvPr/>
        </p:nvSpPr>
        <p:spPr>
          <a:xfrm>
            <a:off x="3749151" y="1581150"/>
            <a:ext cx="5362575" cy="5124450"/>
          </a:xfrm>
          <a:prstGeom prst="roundRect">
            <a:avLst>
              <a:gd name="adj" fmla="val 10789"/>
            </a:avLst>
          </a:prstGeom>
          <a:solidFill>
            <a:srgbClr val="00B0F0">
              <a:alpha val="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5162696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a:t>
            </a:r>
            <a:endParaRPr lang="en-US" dirty="0"/>
          </a:p>
        </p:txBody>
      </p:sp>
      <p:sp>
        <p:nvSpPr>
          <p:cNvPr id="3" name="Content Placeholder 2"/>
          <p:cNvSpPr>
            <a:spLocks noGrp="1"/>
          </p:cNvSpPr>
          <p:nvPr>
            <p:ph idx="1"/>
          </p:nvPr>
        </p:nvSpPr>
        <p:spPr>
          <a:xfrm>
            <a:off x="304800" y="1600200"/>
            <a:ext cx="8534400" cy="4525963"/>
          </a:xfrm>
        </p:spPr>
        <p:txBody>
          <a:bodyPr/>
          <a:lstStyle/>
          <a:p>
            <a:r>
              <a:rPr lang="en-US" dirty="0"/>
              <a:t>Soundness (partial correctness) </a:t>
            </a:r>
            <a:r>
              <a:rPr lang="en-US" dirty="0" smtClean="0">
                <a:solidFill>
                  <a:schemeClr val="bg1">
                    <a:lumMod val="65000"/>
                  </a:schemeClr>
                </a:solidFill>
              </a:rPr>
              <a:t>[ICALP’12]</a:t>
            </a:r>
          </a:p>
          <a:p>
            <a:r>
              <a:rPr lang="en-US" dirty="0" smtClean="0"/>
              <a:t>Generalizes Hoare logic for IMP </a:t>
            </a:r>
            <a:r>
              <a:rPr lang="en-US" dirty="0" smtClean="0">
                <a:solidFill>
                  <a:schemeClr val="bg1">
                    <a:lumMod val="65000"/>
                  </a:schemeClr>
                </a:solidFill>
              </a:rPr>
              <a:t>[FM’12]</a:t>
            </a:r>
          </a:p>
          <a:p>
            <a:pPr lvl="1"/>
            <a:r>
              <a:rPr lang="en-US" dirty="0" smtClean="0"/>
              <a:t>So also relatively complete for IMP</a:t>
            </a:r>
          </a:p>
          <a:p>
            <a:r>
              <a:rPr lang="en-US" dirty="0" smtClean="0"/>
              <a:t>Relatively complete in general </a:t>
            </a:r>
            <a:r>
              <a:rPr lang="en-US" dirty="0" smtClean="0">
                <a:solidFill>
                  <a:schemeClr val="bg1">
                    <a:lumMod val="65000"/>
                  </a:schemeClr>
                </a:solidFill>
              </a:rPr>
              <a:t>[OOPSLA’12]</a:t>
            </a:r>
            <a:endParaRPr lang="en-US" dirty="0"/>
          </a:p>
          <a:p>
            <a:pPr lvl="1"/>
            <a:r>
              <a:rPr lang="en-US" dirty="0" smtClean="0"/>
              <a:t>The fixed, language-independent proof system can prove any reachability property, including Hoare triples as special case, of any programming language</a:t>
            </a:r>
            <a:endParaRPr lang="en-US" dirty="0"/>
          </a:p>
        </p:txBody>
      </p:sp>
    </p:spTree>
    <p:extLst>
      <p:ext uri="{BB962C8B-B14F-4D97-AF65-F5344CB8AC3E}">
        <p14:creationId xmlns:p14="http://schemas.microsoft.com/office/powerpoint/2010/main" val="219542845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a:t>
            </a:r>
            <a:endParaRPr lang="en-US" dirty="0"/>
          </a:p>
        </p:txBody>
      </p:sp>
      <p:sp>
        <p:nvSpPr>
          <p:cNvPr id="3" name="Content Placeholder 2"/>
          <p:cNvSpPr>
            <a:spLocks noGrp="1"/>
          </p:cNvSpPr>
          <p:nvPr>
            <p:ph idx="1"/>
          </p:nvPr>
        </p:nvSpPr>
        <p:spPr/>
        <p:txBody>
          <a:bodyPr/>
          <a:lstStyle/>
          <a:p>
            <a:r>
              <a:rPr lang="en-US" dirty="0" smtClean="0"/>
              <a:t>Axiomatic semantics is unnecessary for program verification</a:t>
            </a:r>
          </a:p>
          <a:p>
            <a:r>
              <a:rPr lang="en-US" dirty="0" smtClean="0"/>
              <a:t>Operational semantics suffices</a:t>
            </a:r>
          </a:p>
          <a:p>
            <a:r>
              <a:rPr lang="en-US" dirty="0" smtClean="0"/>
              <a:t>Language-independent reachability proof system, which is sound and complete</a:t>
            </a:r>
          </a:p>
          <a:p>
            <a:pPr lvl="1"/>
            <a:r>
              <a:rPr lang="en-US" dirty="0" smtClean="0"/>
              <a:t>Circularity generalizes the invariant rules</a:t>
            </a:r>
          </a:p>
        </p:txBody>
      </p:sp>
    </p:spTree>
    <p:extLst>
      <p:ext uri="{BB962C8B-B14F-4D97-AF65-F5344CB8AC3E}">
        <p14:creationId xmlns:p14="http://schemas.microsoft.com/office/powerpoint/2010/main" val="1980662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MatchC</a:t>
            </a:r>
            <a:r>
              <a:rPr lang="en-US" dirty="0" smtClean="0"/>
              <a:t> Demo</a:t>
            </a:r>
            <a:endParaRPr lang="en-US" dirty="0"/>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4093870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676400"/>
            <a:ext cx="7772400" cy="1470025"/>
          </a:xfrm>
        </p:spPr>
        <p:txBody>
          <a:bodyPr/>
          <a:lstStyle/>
          <a:p>
            <a:r>
              <a:rPr lang="en-US" dirty="0" smtClean="0"/>
              <a:t>K Framework</a:t>
            </a:r>
            <a:endParaRPr lang="en-US" dirty="0"/>
          </a:p>
        </p:txBody>
      </p:sp>
      <p:sp>
        <p:nvSpPr>
          <p:cNvPr id="3" name="Subtitle 2"/>
          <p:cNvSpPr>
            <a:spLocks noGrp="1"/>
          </p:cNvSpPr>
          <p:nvPr>
            <p:ph type="subTitle" idx="1"/>
          </p:nvPr>
        </p:nvSpPr>
        <p:spPr>
          <a:xfrm>
            <a:off x="533400" y="5105400"/>
            <a:ext cx="8153400" cy="1676400"/>
          </a:xfrm>
        </p:spPr>
        <p:txBody>
          <a:bodyPr>
            <a:normAutofit lnSpcReduction="10000"/>
          </a:bodyPr>
          <a:lstStyle/>
          <a:p>
            <a:r>
              <a:rPr lang="en-US" dirty="0" smtClean="0"/>
              <a:t>Joint project between</a:t>
            </a:r>
          </a:p>
          <a:p>
            <a:pPr algn="l"/>
            <a:r>
              <a:rPr lang="en-US" dirty="0" smtClean="0"/>
              <a:t>             the FSL group at UIUC (USA) and</a:t>
            </a:r>
          </a:p>
          <a:p>
            <a:pPr algn="l"/>
            <a:r>
              <a:rPr lang="en-US" dirty="0" smtClean="0"/>
              <a:t>             the FMSE group at UAIC (Romania)</a:t>
            </a:r>
            <a:endParaRPr lang="en-US" dirty="0"/>
          </a:p>
        </p:txBody>
      </p:sp>
      <p:sp>
        <p:nvSpPr>
          <p:cNvPr id="4" name="Rectangle 3"/>
          <p:cNvSpPr/>
          <p:nvPr/>
        </p:nvSpPr>
        <p:spPr>
          <a:xfrm>
            <a:off x="2887287" y="2844339"/>
            <a:ext cx="3406702" cy="523220"/>
          </a:xfrm>
          <a:prstGeom prst="rect">
            <a:avLst/>
          </a:prstGeom>
        </p:spPr>
        <p:txBody>
          <a:bodyPr wrap="none">
            <a:spAutoFit/>
          </a:bodyPr>
          <a:lstStyle/>
          <a:p>
            <a:r>
              <a:rPr lang="en-US" sz="2800" b="1" dirty="0">
                <a:solidFill>
                  <a:srgbClr val="0070C0"/>
                </a:solidFill>
                <a:latin typeface="Courier New" pitchFamily="49" charset="0"/>
                <a:cs typeface="Courier New" pitchFamily="49" charset="0"/>
              </a:rPr>
              <a:t>k-framework.org</a:t>
            </a:r>
            <a:endParaRPr lang="en-US" sz="2800" dirty="0"/>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19200"/>
            <a:ext cx="9112827" cy="3695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7088965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 Team</a:t>
            </a:r>
            <a:endParaRPr lang="en-US" dirty="0"/>
          </a:p>
        </p:txBody>
      </p:sp>
      <p:sp>
        <p:nvSpPr>
          <p:cNvPr id="3" name="Content Placeholder 2"/>
          <p:cNvSpPr>
            <a:spLocks noGrp="1"/>
          </p:cNvSpPr>
          <p:nvPr>
            <p:ph idx="1"/>
          </p:nvPr>
        </p:nvSpPr>
        <p:spPr>
          <a:xfrm>
            <a:off x="457200" y="1524000"/>
            <a:ext cx="4419600" cy="5029200"/>
          </a:xfrm>
        </p:spPr>
        <p:txBody>
          <a:bodyPr>
            <a:normAutofit/>
          </a:bodyPr>
          <a:lstStyle/>
          <a:p>
            <a:r>
              <a:rPr lang="en-US" sz="2400" dirty="0" smtClean="0"/>
              <a:t>UIUC, USA</a:t>
            </a:r>
          </a:p>
          <a:p>
            <a:pPr lvl="1"/>
            <a:r>
              <a:rPr lang="en-US" sz="2000" b="1" dirty="0" err="1" smtClean="0"/>
              <a:t>Grigore</a:t>
            </a:r>
            <a:r>
              <a:rPr lang="en-US" sz="2000" b="1" dirty="0" smtClean="0"/>
              <a:t> </a:t>
            </a:r>
            <a:r>
              <a:rPr lang="en-US" sz="2000" b="1" dirty="0" err="1" smtClean="0"/>
              <a:t>Rosu</a:t>
            </a:r>
            <a:r>
              <a:rPr lang="en-US" sz="2000" b="1" dirty="0" smtClean="0"/>
              <a:t> (started K in 2003)</a:t>
            </a:r>
            <a:endParaRPr lang="en-US" sz="2000" b="1" dirty="0"/>
          </a:p>
          <a:p>
            <a:pPr lvl="1"/>
            <a:r>
              <a:rPr lang="en-US" sz="2000" dirty="0" err="1" smtClean="0"/>
              <a:t>Cansu</a:t>
            </a:r>
            <a:r>
              <a:rPr lang="en-US" sz="2000" dirty="0" smtClean="0"/>
              <a:t> </a:t>
            </a:r>
            <a:r>
              <a:rPr lang="en-US" sz="2000" dirty="0" err="1" smtClean="0"/>
              <a:t>Erdogan</a:t>
            </a:r>
            <a:endParaRPr lang="en-US" sz="2000" dirty="0" smtClean="0"/>
          </a:p>
          <a:p>
            <a:pPr lvl="1"/>
            <a:r>
              <a:rPr lang="en-US" sz="2000" dirty="0" smtClean="0"/>
              <a:t>Dwight </a:t>
            </a:r>
            <a:r>
              <a:rPr lang="en-US" sz="2000" dirty="0" err="1" smtClean="0"/>
              <a:t>Guth</a:t>
            </a:r>
            <a:endParaRPr lang="en-US" sz="2000" dirty="0" smtClean="0"/>
          </a:p>
          <a:p>
            <a:pPr lvl="1"/>
            <a:r>
              <a:rPr lang="en-US" sz="2000" dirty="0" smtClean="0"/>
              <a:t>David Lazar</a:t>
            </a:r>
          </a:p>
          <a:p>
            <a:pPr lvl="1"/>
            <a:r>
              <a:rPr lang="en-US" sz="2000" dirty="0" smtClean="0"/>
              <a:t>Patrick Meredith</a:t>
            </a:r>
          </a:p>
          <a:p>
            <a:pPr lvl="1"/>
            <a:r>
              <a:rPr lang="en-US" sz="2000" dirty="0" smtClean="0"/>
              <a:t>Andrei </a:t>
            </a:r>
            <a:r>
              <a:rPr lang="en-US" sz="2000" dirty="0" err="1" smtClean="0"/>
              <a:t>Stefanescu</a:t>
            </a:r>
            <a:endParaRPr lang="en-US" sz="2000" dirty="0" smtClean="0"/>
          </a:p>
          <a:p>
            <a:pPr marL="0" indent="0">
              <a:buNone/>
            </a:pPr>
            <a:r>
              <a:rPr lang="en-US" sz="2800" dirty="0" smtClean="0"/>
              <a:t>    Former members</a:t>
            </a:r>
          </a:p>
          <a:p>
            <a:pPr lvl="1"/>
            <a:r>
              <a:rPr lang="en-US" sz="2000" dirty="0" smtClean="0"/>
              <a:t>Kyle </a:t>
            </a:r>
            <a:r>
              <a:rPr lang="en-US" sz="2000" dirty="0" err="1" smtClean="0"/>
              <a:t>Blocher</a:t>
            </a:r>
            <a:endParaRPr lang="en-US" sz="2000" dirty="0" smtClean="0"/>
          </a:p>
          <a:p>
            <a:pPr lvl="1"/>
            <a:r>
              <a:rPr lang="en-US" sz="2000" dirty="0" smtClean="0"/>
              <a:t>Peter </a:t>
            </a:r>
            <a:r>
              <a:rPr lang="en-US" sz="2000" dirty="0" err="1" smtClean="0"/>
              <a:t>Dinges</a:t>
            </a:r>
            <a:endParaRPr lang="en-US" sz="2000" dirty="0"/>
          </a:p>
          <a:p>
            <a:pPr lvl="1"/>
            <a:r>
              <a:rPr lang="en-US" sz="2000" dirty="0" smtClean="0"/>
              <a:t>Chucky Ellison</a:t>
            </a:r>
          </a:p>
          <a:p>
            <a:pPr lvl="1"/>
            <a:r>
              <a:rPr lang="en-US" sz="2000" dirty="0" smtClean="0"/>
              <a:t>Mike </a:t>
            </a:r>
            <a:r>
              <a:rPr lang="en-US" sz="2000" dirty="0" err="1" smtClean="0"/>
              <a:t>Ilseman</a:t>
            </a:r>
          </a:p>
          <a:p>
            <a:pPr lvl="1"/>
            <a:r>
              <a:rPr lang="en-US" sz="2000" dirty="0" err="1" smtClean="0"/>
              <a:t>Traian</a:t>
            </a:r>
            <a:r>
              <a:rPr lang="en-US" sz="2000" dirty="0" smtClean="0"/>
              <a:t> </a:t>
            </a:r>
            <a:r>
              <a:rPr lang="en-US" sz="2000" dirty="0" err="1" smtClean="0"/>
              <a:t>Serbanuta</a:t>
            </a:r>
            <a:endParaRPr lang="en-US" sz="2000" dirty="0" smtClean="0"/>
          </a:p>
        </p:txBody>
      </p:sp>
      <p:sp>
        <p:nvSpPr>
          <p:cNvPr id="4" name="Content Placeholder 2"/>
          <p:cNvSpPr txBox="1">
            <a:spLocks/>
          </p:cNvSpPr>
          <p:nvPr/>
        </p:nvSpPr>
        <p:spPr>
          <a:xfrm>
            <a:off x="4648200" y="1524000"/>
            <a:ext cx="3886200" cy="51054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400" dirty="0" smtClean="0"/>
              <a:t>UAIC, Iasi, Romania</a:t>
            </a:r>
          </a:p>
          <a:p>
            <a:pPr lvl="1"/>
            <a:r>
              <a:rPr lang="en-US" sz="2000" b="1" dirty="0" smtClean="0"/>
              <a:t>Dorel </a:t>
            </a:r>
            <a:r>
              <a:rPr lang="en-US" sz="2000" b="1" dirty="0" err="1" smtClean="0"/>
              <a:t>Lucanu</a:t>
            </a:r>
            <a:endParaRPr lang="en-US" sz="2000" b="1" dirty="0" smtClean="0"/>
          </a:p>
          <a:p>
            <a:pPr lvl="1"/>
            <a:r>
              <a:rPr lang="en-US" sz="2000" b="1" dirty="0" err="1"/>
              <a:t>Traian</a:t>
            </a:r>
            <a:r>
              <a:rPr lang="en-US" sz="2000" b="1" dirty="0"/>
              <a:t> </a:t>
            </a:r>
            <a:r>
              <a:rPr lang="en-US" sz="2000" b="1" dirty="0" err="1" smtClean="0"/>
              <a:t>Serbanuta</a:t>
            </a:r>
            <a:endParaRPr lang="en-US" sz="2000" b="1" dirty="0" smtClean="0"/>
          </a:p>
          <a:p>
            <a:pPr lvl="1"/>
            <a:r>
              <a:rPr lang="en-US" sz="2000" dirty="0" smtClean="0"/>
              <a:t>Andrei </a:t>
            </a:r>
            <a:r>
              <a:rPr lang="en-US" sz="2000" dirty="0" err="1" smtClean="0"/>
              <a:t>Arusoae</a:t>
            </a:r>
            <a:endParaRPr lang="en-US" sz="2000" dirty="0" smtClean="0"/>
          </a:p>
          <a:p>
            <a:pPr lvl="1"/>
            <a:r>
              <a:rPr lang="en-US" sz="2000" dirty="0" smtClean="0"/>
              <a:t>Denis </a:t>
            </a:r>
            <a:r>
              <a:rPr lang="en-US" sz="2000" dirty="0" err="1" smtClean="0"/>
              <a:t>Bogdanas</a:t>
            </a:r>
            <a:endParaRPr lang="en-US" sz="2000" dirty="0" smtClean="0"/>
          </a:p>
          <a:p>
            <a:pPr lvl="1"/>
            <a:r>
              <a:rPr lang="en-US" sz="2000" dirty="0" smtClean="0"/>
              <a:t>Stefan </a:t>
            </a:r>
            <a:r>
              <a:rPr lang="en-US" sz="2000" dirty="0" err="1" smtClean="0"/>
              <a:t>Ciobaca</a:t>
            </a:r>
            <a:endParaRPr lang="en-US" sz="2000" dirty="0" smtClean="0"/>
          </a:p>
          <a:p>
            <a:pPr lvl="1"/>
            <a:r>
              <a:rPr lang="en-US" sz="2000" dirty="0" smtClean="0"/>
              <a:t>Gheorghe </a:t>
            </a:r>
            <a:r>
              <a:rPr lang="en-US" sz="2000" dirty="0" err="1" smtClean="0"/>
              <a:t>Grigoras</a:t>
            </a:r>
            <a:endParaRPr lang="en-US" sz="2000" dirty="0" smtClean="0"/>
          </a:p>
          <a:p>
            <a:pPr lvl="1"/>
            <a:r>
              <a:rPr lang="en-US" sz="2000" dirty="0" err="1" smtClean="0"/>
              <a:t>Radu</a:t>
            </a:r>
            <a:r>
              <a:rPr lang="en-US" sz="2000" dirty="0" smtClean="0"/>
              <a:t> </a:t>
            </a:r>
            <a:r>
              <a:rPr lang="en-US" sz="2000" dirty="0" err="1" smtClean="0"/>
              <a:t>Mereuta</a:t>
            </a:r>
            <a:endParaRPr lang="en-US" sz="2000" dirty="0" smtClean="0"/>
          </a:p>
          <a:p>
            <a:pPr lvl="1"/>
            <a:r>
              <a:rPr lang="en-US" sz="2000" dirty="0" err="1" smtClean="0"/>
              <a:t>Raluca</a:t>
            </a:r>
            <a:r>
              <a:rPr lang="en-US" sz="2000" dirty="0" smtClean="0"/>
              <a:t> </a:t>
            </a:r>
            <a:r>
              <a:rPr lang="en-US" sz="2000" dirty="0" err="1" smtClean="0"/>
              <a:t>Necula</a:t>
            </a:r>
            <a:endParaRPr lang="en-US" sz="2000" dirty="0" smtClean="0"/>
          </a:p>
          <a:p>
            <a:pPr lvl="1"/>
            <a:r>
              <a:rPr lang="en-US" sz="2000" dirty="0" err="1" smtClean="0"/>
              <a:t>Emilian</a:t>
            </a:r>
            <a:r>
              <a:rPr lang="en-US" sz="2000" dirty="0" smtClean="0"/>
              <a:t> </a:t>
            </a:r>
            <a:r>
              <a:rPr lang="en-US" sz="2000" dirty="0" err="1" smtClean="0"/>
              <a:t>Necula</a:t>
            </a:r>
            <a:endParaRPr lang="en-US" sz="2000" dirty="0" smtClean="0"/>
          </a:p>
          <a:p>
            <a:pPr marL="0" indent="0">
              <a:buNone/>
            </a:pPr>
            <a:r>
              <a:rPr lang="en-US" sz="2800" dirty="0" smtClean="0"/>
              <a:t>    Former Members</a:t>
            </a:r>
          </a:p>
          <a:p>
            <a:pPr lvl="1"/>
            <a:r>
              <a:rPr lang="en-US" sz="2000" dirty="0" smtClean="0"/>
              <a:t>Irina </a:t>
            </a:r>
            <a:r>
              <a:rPr lang="en-US" sz="2000" dirty="0" err="1" smtClean="0"/>
              <a:t>Asavoae</a:t>
            </a:r>
            <a:endParaRPr lang="en-US" sz="2000" dirty="0" smtClean="0"/>
          </a:p>
          <a:p>
            <a:pPr lvl="1"/>
            <a:r>
              <a:rPr lang="en-US" sz="2000" dirty="0" err="1" smtClean="0"/>
              <a:t>Mihai</a:t>
            </a:r>
            <a:r>
              <a:rPr lang="en-US" sz="2000" dirty="0" smtClean="0"/>
              <a:t> </a:t>
            </a:r>
            <a:r>
              <a:rPr lang="en-US" sz="2000" dirty="0" err="1" smtClean="0"/>
              <a:t>Asavoae</a:t>
            </a:r>
            <a:endParaRPr lang="en-US" sz="2000" dirty="0"/>
          </a:p>
        </p:txBody>
      </p:sp>
      <p:pic>
        <p:nvPicPr>
          <p:cNvPr id="6" name="Picture 2" descr="C:\Users\grosu\Desktop\unitedstates.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5939" y="1621547"/>
            <a:ext cx="377407" cy="277278"/>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grosu\Desktop\romania.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05252" y="1624188"/>
            <a:ext cx="376237" cy="2746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236830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Current State-of-the-Art in PL Design, Implementation and Analysis</a:t>
            </a:r>
            <a:endParaRPr lang="en-US" dirty="0"/>
          </a:p>
        </p:txBody>
      </p:sp>
      <p:sp>
        <p:nvSpPr>
          <p:cNvPr id="3" name="Content Placeholder 2"/>
          <p:cNvSpPr>
            <a:spLocks noGrp="1"/>
          </p:cNvSpPr>
          <p:nvPr>
            <p:ph idx="1"/>
          </p:nvPr>
        </p:nvSpPr>
        <p:spPr>
          <a:xfrm>
            <a:off x="457200" y="1676400"/>
            <a:ext cx="8229600" cy="4953000"/>
          </a:xfrm>
        </p:spPr>
        <p:txBody>
          <a:bodyPr>
            <a:normAutofit fontScale="92500" lnSpcReduction="10000"/>
          </a:bodyPr>
          <a:lstStyle/>
          <a:p>
            <a:pPr>
              <a:buNone/>
            </a:pPr>
            <a:r>
              <a:rPr lang="en-US" dirty="0" smtClean="0"/>
              <a:t>Consider some programming language, L</a:t>
            </a:r>
          </a:p>
          <a:p>
            <a:r>
              <a:rPr lang="en-US" dirty="0" smtClean="0">
                <a:solidFill>
                  <a:srgbClr val="FF0000"/>
                </a:solidFill>
              </a:rPr>
              <a:t>Formal semantics of L?</a:t>
            </a:r>
          </a:p>
          <a:p>
            <a:pPr lvl="1"/>
            <a:r>
              <a:rPr lang="en-US" dirty="0" smtClean="0"/>
              <a:t>Typically skipped: considered expensive and useless</a:t>
            </a:r>
          </a:p>
          <a:p>
            <a:r>
              <a:rPr lang="en-US" dirty="0" smtClean="0"/>
              <a:t>Implementations for L</a:t>
            </a:r>
          </a:p>
          <a:p>
            <a:pPr lvl="1"/>
            <a:r>
              <a:rPr lang="en-US" dirty="0"/>
              <a:t>Based on some </a:t>
            </a:r>
            <a:r>
              <a:rPr lang="en-US" dirty="0" err="1"/>
              <a:t>adhoc</a:t>
            </a:r>
            <a:r>
              <a:rPr lang="en-US" dirty="0"/>
              <a:t> </a:t>
            </a:r>
            <a:r>
              <a:rPr lang="en-US" dirty="0" smtClean="0"/>
              <a:t>understanding </a:t>
            </a:r>
            <a:r>
              <a:rPr lang="en-US" dirty="0"/>
              <a:t>of </a:t>
            </a:r>
            <a:r>
              <a:rPr lang="en-US" dirty="0" smtClean="0"/>
              <a:t>what L is</a:t>
            </a:r>
          </a:p>
          <a:p>
            <a:r>
              <a:rPr lang="en-US" dirty="0" smtClean="0"/>
              <a:t>Model checkers for L</a:t>
            </a:r>
          </a:p>
          <a:p>
            <a:pPr lvl="1"/>
            <a:r>
              <a:rPr lang="en-US" dirty="0" smtClean="0"/>
              <a:t>Based on some </a:t>
            </a:r>
            <a:r>
              <a:rPr lang="en-US" dirty="0" err="1" smtClean="0"/>
              <a:t>adhoc</a:t>
            </a:r>
            <a:r>
              <a:rPr lang="en-US" dirty="0" smtClean="0"/>
              <a:t> encodings/models of L</a:t>
            </a:r>
          </a:p>
          <a:p>
            <a:r>
              <a:rPr lang="en-US" dirty="0" smtClean="0"/>
              <a:t>Program verifiers for L</a:t>
            </a:r>
          </a:p>
          <a:p>
            <a:pPr lvl="1"/>
            <a:r>
              <a:rPr lang="en-US" dirty="0" smtClean="0"/>
              <a:t>Based on some other </a:t>
            </a:r>
            <a:r>
              <a:rPr lang="en-US" dirty="0" err="1" smtClean="0"/>
              <a:t>adhoc</a:t>
            </a:r>
            <a:r>
              <a:rPr lang="en-US" dirty="0" smtClean="0"/>
              <a:t> encodings/models of L</a:t>
            </a:r>
          </a:p>
          <a:p>
            <a:r>
              <a:rPr lang="en-US" dirty="0" smtClean="0"/>
              <a:t>…</a:t>
            </a:r>
          </a:p>
        </p:txBody>
      </p:sp>
    </p:spTree>
    <p:extLst>
      <p:ext uri="{BB962C8B-B14F-4D97-AF65-F5344CB8AC3E}">
        <p14:creationId xmlns:p14="http://schemas.microsoft.com/office/powerpoint/2010/main" val="257966415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of C Program</a:t>
            </a:r>
            <a:endParaRPr lang="en-US" dirty="0"/>
          </a:p>
        </p:txBody>
      </p:sp>
      <p:sp>
        <p:nvSpPr>
          <p:cNvPr id="3" name="Content Placeholder 2"/>
          <p:cNvSpPr>
            <a:spLocks noGrp="1"/>
          </p:cNvSpPr>
          <p:nvPr>
            <p:ph idx="1"/>
          </p:nvPr>
        </p:nvSpPr>
        <p:spPr>
          <a:xfrm>
            <a:off x="457200" y="1600200"/>
            <a:ext cx="8534400" cy="4876800"/>
          </a:xfrm>
        </p:spPr>
        <p:txBody>
          <a:bodyPr>
            <a:normAutofit fontScale="92500"/>
          </a:bodyPr>
          <a:lstStyle/>
          <a:p>
            <a:r>
              <a:rPr lang="en-US" dirty="0" smtClean="0"/>
              <a:t>What should the following program evaluate to?</a:t>
            </a:r>
          </a:p>
          <a:p>
            <a:endParaRPr lang="en-US" dirty="0" smtClean="0"/>
          </a:p>
          <a:p>
            <a:endParaRPr lang="en-US" dirty="0" smtClean="0"/>
          </a:p>
          <a:p>
            <a:endParaRPr lang="en-US" dirty="0" smtClean="0"/>
          </a:p>
          <a:p>
            <a:r>
              <a:rPr lang="en-US" dirty="0" smtClean="0"/>
              <a:t>According to the C “standard”, it is </a:t>
            </a:r>
            <a:r>
              <a:rPr lang="en-US" dirty="0" smtClean="0">
                <a:solidFill>
                  <a:srgbClr val="FF0000"/>
                </a:solidFill>
              </a:rPr>
              <a:t>undefined</a:t>
            </a:r>
          </a:p>
          <a:p>
            <a:r>
              <a:rPr lang="en-US" dirty="0" smtClean="0"/>
              <a:t>GCC4, MSVC: it returns </a:t>
            </a:r>
            <a:r>
              <a:rPr lang="en-US" b="1" dirty="0" smtClean="0">
                <a:solidFill>
                  <a:srgbClr val="FF0000"/>
                </a:solidFill>
              </a:rPr>
              <a:t>4</a:t>
            </a:r>
            <a:r>
              <a:rPr lang="en-US" dirty="0" smtClean="0"/>
              <a:t/>
            </a:r>
            <a:br>
              <a:rPr lang="en-US" dirty="0" smtClean="0"/>
            </a:br>
            <a:r>
              <a:rPr lang="en-US" dirty="0" smtClean="0"/>
              <a:t>GCC3, ICC, Clang: it returns </a:t>
            </a:r>
            <a:r>
              <a:rPr lang="en-US" b="1" dirty="0" smtClean="0">
                <a:solidFill>
                  <a:srgbClr val="FF0000"/>
                </a:solidFill>
              </a:rPr>
              <a:t>3</a:t>
            </a:r>
            <a:r>
              <a:rPr lang="en-US" dirty="0" smtClean="0"/>
              <a:t/>
            </a:r>
            <a:br>
              <a:rPr lang="en-US" dirty="0" smtClean="0"/>
            </a:br>
            <a:r>
              <a:rPr lang="en-US" dirty="0" smtClean="0"/>
              <a:t>By April 2011, both </a:t>
            </a:r>
            <a:r>
              <a:rPr lang="en-US" dirty="0" err="1" smtClean="0"/>
              <a:t>Frama</a:t>
            </a:r>
            <a:r>
              <a:rPr lang="en-US" dirty="0" smtClean="0"/>
              <a:t>-C (with its Jessie verification plugin) and Havoc "prove" it returns </a:t>
            </a:r>
            <a:r>
              <a:rPr lang="en-US" b="1" dirty="0" smtClean="0">
                <a:solidFill>
                  <a:srgbClr val="FF0000"/>
                </a:solidFill>
              </a:rPr>
              <a:t>4</a:t>
            </a:r>
          </a:p>
        </p:txBody>
      </p:sp>
      <p:sp>
        <p:nvSpPr>
          <p:cNvPr id="4" name="Rectangle 3"/>
          <p:cNvSpPr/>
          <p:nvPr/>
        </p:nvSpPr>
        <p:spPr>
          <a:xfrm>
            <a:off x="2438400" y="2362200"/>
            <a:ext cx="5486400" cy="1569660"/>
          </a:xfrm>
          <a:prstGeom prst="rect">
            <a:avLst/>
          </a:prstGeom>
        </p:spPr>
        <p:txBody>
          <a:bodyPr wrap="square">
            <a:spAutoFit/>
          </a:bodyPr>
          <a:lstStyle/>
          <a:p>
            <a:r>
              <a:rPr lang="en-US" sz="2400" b="1" dirty="0" err="1" smtClean="0">
                <a:latin typeface="Courier New" pitchFamily="49" charset="0"/>
                <a:cs typeface="Courier New" pitchFamily="49" charset="0"/>
              </a:rPr>
              <a:t>int</a:t>
            </a:r>
            <a:r>
              <a:rPr lang="en-US" sz="2400" b="1" dirty="0" smtClean="0">
                <a:latin typeface="Courier New" pitchFamily="49" charset="0"/>
                <a:cs typeface="Courier New" pitchFamily="49" charset="0"/>
              </a:rPr>
              <a:t> main(void) {</a:t>
            </a:r>
            <a:br>
              <a:rPr lang="en-US" sz="2400" b="1" dirty="0" smtClean="0">
                <a:latin typeface="Courier New" pitchFamily="49" charset="0"/>
                <a:cs typeface="Courier New" pitchFamily="49" charset="0"/>
              </a:rPr>
            </a:br>
            <a:r>
              <a:rPr lang="en-US" sz="2400" b="1" dirty="0" smtClean="0">
                <a:latin typeface="Courier New" pitchFamily="49" charset="0"/>
                <a:cs typeface="Courier New" pitchFamily="49" charset="0"/>
              </a:rPr>
              <a:t>  </a:t>
            </a:r>
            <a:r>
              <a:rPr lang="en-US" sz="2400" b="1" dirty="0" err="1" smtClean="0">
                <a:latin typeface="Courier New" pitchFamily="49" charset="0"/>
                <a:cs typeface="Courier New" pitchFamily="49" charset="0"/>
              </a:rPr>
              <a:t>int</a:t>
            </a:r>
            <a:r>
              <a:rPr lang="en-US" sz="2400" b="1" dirty="0" smtClean="0">
                <a:latin typeface="Courier New" pitchFamily="49" charset="0"/>
                <a:cs typeface="Courier New" pitchFamily="49" charset="0"/>
              </a:rPr>
              <a:t> x = 0;</a:t>
            </a:r>
            <a:br>
              <a:rPr lang="en-US" sz="2400" b="1" dirty="0" smtClean="0">
                <a:latin typeface="Courier New" pitchFamily="49" charset="0"/>
                <a:cs typeface="Courier New" pitchFamily="49" charset="0"/>
              </a:rPr>
            </a:br>
            <a:r>
              <a:rPr lang="en-US" sz="2400" b="1" dirty="0" smtClean="0">
                <a:latin typeface="Courier New" pitchFamily="49" charset="0"/>
                <a:cs typeface="Courier New" pitchFamily="49" charset="0"/>
              </a:rPr>
              <a:t>  return (x = 1) + (x = 2);</a:t>
            </a:r>
            <a:br>
              <a:rPr lang="en-US" sz="2400" b="1" dirty="0" smtClean="0">
                <a:latin typeface="Courier New" pitchFamily="49" charset="0"/>
                <a:cs typeface="Courier New" pitchFamily="49" charset="0"/>
              </a:rPr>
            </a:br>
            <a:r>
              <a:rPr lang="en-US" sz="2400" b="1" dirty="0" smtClean="0">
                <a:latin typeface="Courier New" pitchFamily="49" charset="0"/>
                <a:cs typeface="Courier New" pitchFamily="49" charset="0"/>
              </a:rPr>
              <a:t>}</a:t>
            </a:r>
            <a:endParaRPr lang="en-US" sz="2400" dirty="0" smtClean="0"/>
          </a:p>
        </p:txBody>
      </p:sp>
    </p:spTree>
    <p:extLst>
      <p:ext uri="{BB962C8B-B14F-4D97-AF65-F5344CB8AC3E}">
        <p14:creationId xmlns:p14="http://schemas.microsoft.com/office/powerpoint/2010/main" val="3967003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fade">
                                      <p:cBhvr>
                                        <p:cTn id="7" dur="500"/>
                                        <p:tgtEl>
                                          <p:spTgt spid="3">
                                            <p:txEl>
                                              <p:pRg st="4" end="4"/>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5" end="5"/>
                                            </p:txEl>
                                          </p:spTgt>
                                        </p:tgtEl>
                                        <p:attrNameLst>
                                          <p:attrName>style.visibility</p:attrName>
                                        </p:attrNameLst>
                                      </p:cBhvr>
                                      <p:to>
                                        <p:strVal val="visible"/>
                                      </p:to>
                                    </p:set>
                                    <p:animEffect transition="in" filter="fade">
                                      <p:cBhvr>
                                        <p:cTn id="10"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Formal Semantics Manifesto</a:t>
            </a:r>
            <a:endParaRPr lang="en-US" dirty="0"/>
          </a:p>
        </p:txBody>
      </p:sp>
      <p:sp>
        <p:nvSpPr>
          <p:cNvPr id="3" name="Content Placeholder 2"/>
          <p:cNvSpPr>
            <a:spLocks noGrp="1"/>
          </p:cNvSpPr>
          <p:nvPr>
            <p:ph idx="1"/>
          </p:nvPr>
        </p:nvSpPr>
        <p:spPr>
          <a:xfrm>
            <a:off x="304800" y="1600200"/>
            <a:ext cx="8534400" cy="4525963"/>
          </a:xfrm>
        </p:spPr>
        <p:txBody>
          <a:bodyPr>
            <a:normAutofit lnSpcReduction="10000"/>
          </a:bodyPr>
          <a:lstStyle/>
          <a:p>
            <a:r>
              <a:rPr lang="en-US" dirty="0" smtClean="0">
                <a:solidFill>
                  <a:srgbClr val="FF0000"/>
                </a:solidFill>
              </a:rPr>
              <a:t>Programming languages must have formal semantics</a:t>
            </a:r>
            <a:r>
              <a:rPr lang="en-US" sz="4000" b="1" dirty="0" smtClean="0">
                <a:solidFill>
                  <a:srgbClr val="FF0000"/>
                </a:solidFill>
              </a:rPr>
              <a:t>!</a:t>
            </a:r>
            <a:r>
              <a:rPr lang="en-US" dirty="0" smtClean="0">
                <a:solidFill>
                  <a:srgbClr val="FF0000"/>
                </a:solidFill>
              </a:rPr>
              <a:t> </a:t>
            </a:r>
            <a:r>
              <a:rPr lang="en-US" dirty="0" smtClean="0"/>
              <a:t>(period)</a:t>
            </a:r>
          </a:p>
          <a:p>
            <a:pPr lvl="1"/>
            <a:r>
              <a:rPr lang="en-US" dirty="0" smtClean="0"/>
              <a:t>And analysis/verification tools should build on them</a:t>
            </a:r>
          </a:p>
          <a:p>
            <a:pPr lvl="2"/>
            <a:r>
              <a:rPr lang="en-US" dirty="0" smtClean="0"/>
              <a:t>Otherwise they are </a:t>
            </a:r>
            <a:r>
              <a:rPr lang="en-US" dirty="0" err="1" smtClean="0"/>
              <a:t>adhoc</a:t>
            </a:r>
            <a:r>
              <a:rPr lang="en-US" dirty="0" smtClean="0"/>
              <a:t> and likely wrong</a:t>
            </a:r>
          </a:p>
          <a:p>
            <a:pPr lvl="1"/>
            <a:endParaRPr lang="en-US" dirty="0" smtClean="0"/>
          </a:p>
          <a:p>
            <a:r>
              <a:rPr lang="en-US" dirty="0" smtClean="0"/>
              <a:t>Informal manuals are not sufficient</a:t>
            </a:r>
          </a:p>
          <a:p>
            <a:pPr lvl="1"/>
            <a:r>
              <a:rPr lang="en-US" dirty="0" smtClean="0"/>
              <a:t>Manuals typically have a formal syntax of the language (in an appendix)</a:t>
            </a:r>
          </a:p>
          <a:p>
            <a:pPr lvl="1"/>
            <a:r>
              <a:rPr lang="en-US" dirty="0" smtClean="0"/>
              <a:t>Why not a formal semantics appendix as well?</a:t>
            </a:r>
          </a:p>
          <a:p>
            <a:endParaRPr lang="en-US" dirty="0" smtClean="0"/>
          </a:p>
        </p:txBody>
      </p:sp>
    </p:spTree>
    <p:extLst>
      <p:ext uri="{BB962C8B-B14F-4D97-AF65-F5344CB8AC3E}">
        <p14:creationId xmlns:p14="http://schemas.microsoft.com/office/powerpoint/2010/main" val="247639002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223</TotalTime>
  <Words>2870</Words>
  <Application>Microsoft Office PowerPoint</Application>
  <PresentationFormat>On-screen Show (4:3)</PresentationFormat>
  <Paragraphs>302</Paragraphs>
  <Slides>34</Slides>
  <Notes>15</Notes>
  <HiddenSlides>0</HiddenSlides>
  <MMClips>0</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Office Theme</vt:lpstr>
      <vt:lpstr>Do We Really Need Axiomatic Semantics?</vt:lpstr>
      <vt:lpstr>Thesis</vt:lpstr>
      <vt:lpstr>Overview</vt:lpstr>
      <vt:lpstr>MatchC Demo</vt:lpstr>
      <vt:lpstr>K Framework</vt:lpstr>
      <vt:lpstr>K Team</vt:lpstr>
      <vt:lpstr>Current State-of-the-Art in PL Design, Implementation and Analysis</vt:lpstr>
      <vt:lpstr>Example of C Program</vt:lpstr>
      <vt:lpstr>A Formal Semantics Manifesto</vt:lpstr>
      <vt:lpstr>Motivation and Goal</vt:lpstr>
      <vt:lpstr>The K Framework k-framework.org</vt:lpstr>
      <vt:lpstr>Complete K Definition of KernelC</vt:lpstr>
      <vt:lpstr>Complete K Definition of KernelC</vt:lpstr>
      <vt:lpstr>Complete K Definition of KernelC</vt:lpstr>
      <vt:lpstr>Complete K Definition of KernelC</vt:lpstr>
      <vt:lpstr>What does the K Tool Offer?</vt:lpstr>
      <vt:lpstr>K Scales</vt:lpstr>
      <vt:lpstr>The K Configuration of C</vt:lpstr>
      <vt:lpstr>Statistics for the C definition</vt:lpstr>
      <vt:lpstr>Program Reasoning using Operational Semantics: -- Reachability Logic --</vt:lpstr>
      <vt:lpstr>Reasoning About Programs</vt:lpstr>
      <vt:lpstr>Current State-of-the-Art</vt:lpstr>
      <vt:lpstr>Current State-of-the-Art</vt:lpstr>
      <vt:lpstr>Our Proposal: Matching Logic</vt:lpstr>
      <vt:lpstr>Matching Logic</vt:lpstr>
      <vt:lpstr>More Formally: Configurations</vt:lpstr>
      <vt:lpstr>More Formally: Patterns</vt:lpstr>
      <vt:lpstr>More Formally: Reasoning</vt:lpstr>
      <vt:lpstr>Reachability Rules</vt:lpstr>
      <vt:lpstr>Expressivity of Reachability Rules</vt:lpstr>
      <vt:lpstr>Reachability Logic</vt:lpstr>
      <vt:lpstr>Proof System for Reachability</vt:lpstr>
      <vt:lpstr>Results</vt:lpstr>
      <vt:lpstr>Conclusion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Do We Really Need Axiomatic Semantics?</dc:title>
  <dc:creator>Grigore</dc:creator>
  <cp:lastModifiedBy>Grigore</cp:lastModifiedBy>
  <cp:revision>21</cp:revision>
  <dcterms:created xsi:type="dcterms:W3CDTF">2006-08-16T00:00:00Z</dcterms:created>
  <dcterms:modified xsi:type="dcterms:W3CDTF">2012-09-25T08:04:46Z</dcterms:modified>
</cp:coreProperties>
</file>